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850" r:id="rId2"/>
    <p:sldId id="847" r:id="rId3"/>
    <p:sldId id="865" r:id="rId4"/>
    <p:sldId id="870" r:id="rId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400"/>
    <a:srgbClr val="A58441"/>
    <a:srgbClr val="FFCC00"/>
    <a:srgbClr val="FFCC66"/>
    <a:srgbClr val="CCFF33"/>
    <a:srgbClr val="99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3905" autoAdjust="0"/>
  </p:normalViewPr>
  <p:slideViewPr>
    <p:cSldViewPr>
      <p:cViewPr varScale="1">
        <p:scale>
          <a:sx n="84" d="100"/>
          <a:sy n="84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5BD2CF9-889E-4F02-B3F8-633850EF89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B54F75F-DCEE-459D-8CF7-9463AA9BD0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7B633296-4E53-498D-BC8A-ABBEC26682A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3500BAAD-2255-4F35-8A9F-E792FBBA4B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93326E1C-01CD-45D5-BE63-26E31DE21D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24785B40-7DA0-4410-B56F-DE21CB984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30B644-6B3C-4165-9922-93A6D5C3FD1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99CA43-5D33-4481-83C1-A8B1E2856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734D745-12C6-4348-AEBA-03D716F23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059483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8A60C5-477C-4E70-87CC-F33086C5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80BD11C-BDA6-446A-A40C-A4E4A5E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2100447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94DE6BF-7422-4B49-8943-54165E51B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391776F-5770-44E3-9DDD-677D24F04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2778257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394BEEE1-CB47-422A-901A-CAA0FE9D1BD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365125"/>
            <a:ext cx="8229600" cy="57610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59152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FC1965-57FD-4078-B043-0E4E84E0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AC0BB7-29AE-4560-98D9-121587C4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5506584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3714E6-B375-48E7-AC00-097E47A4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F8555D-CF2A-4F53-B522-AE67AFB09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089262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109667-C1D0-42EB-B204-43CDD756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9EEBEF-FA37-4762-A60D-F41240D5D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4FCBD6E-CDC9-4559-87DB-72388C3D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6944071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8056F8-FC32-4BC5-8766-EAFF892B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AE0471-14FD-4A06-BCFF-9F4ACAB8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3D49C9-F5CC-42B1-955E-788DDFEA2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E064447-D87B-4529-81F1-0E6C9141E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B757822-F5EF-4FD1-AB92-DC58D6700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1859218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707224-B388-44E7-AC26-DCE5B2D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5251314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580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1E884E-2448-49AD-9346-3F054F04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666080-BA1D-429C-897E-716BA173C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862838-021A-404C-8792-3B9E5F25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7330895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CFD4CA-BD3C-47A2-94B6-50838EF3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33BB045-6A85-46BE-B57A-37DCB571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378CBB9-C9CA-4296-9687-95FAD9213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8702862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erkan">
            <a:extLst>
              <a:ext uri="{FF2B5EF4-FFF2-40B4-BE49-F238E27FC236}">
                <a16:creationId xmlns:a16="http://schemas.microsoft.com/office/drawing/2014/main" id="{A6A76536-55EB-47E0-A88A-306B2C9D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90A6A6D-1B9E-4D47-B514-7B9E7C9B8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C1E9DA03-2B76-4F09-89F9-29062CF8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2888"/>
            <a:ext cx="838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altLang="tr-TR"/>
          </a:p>
        </p:txBody>
      </p:sp>
      <p:sp>
        <p:nvSpPr>
          <p:cNvPr id="1034" name="WordArt 10">
            <a:extLst>
              <a:ext uri="{FF2B5EF4-FFF2-40B4-BE49-F238E27FC236}">
                <a16:creationId xmlns:a16="http://schemas.microsoft.com/office/drawing/2014/main" id="{FF814B45-805A-46C0-B41D-0CBA66306E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629400"/>
            <a:ext cx="289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>
                    <a:alpha val="98000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www.sosyalbilgiler.biz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6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878" name="Group 6">
            <a:extLst>
              <a:ext uri="{FF2B5EF4-FFF2-40B4-BE49-F238E27FC236}">
                <a16:creationId xmlns:a16="http://schemas.microsoft.com/office/drawing/2014/main" id="{38BE1A42-ADE0-460F-8907-6E9819A1FA9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62400"/>
            <a:ext cx="3810000" cy="2419350"/>
            <a:chOff x="192" y="1056"/>
            <a:chExt cx="1920" cy="2160"/>
          </a:xfrm>
        </p:grpSpPr>
        <p:sp>
          <p:nvSpPr>
            <p:cNvPr id="847879" name="AutoShape 7">
              <a:extLst>
                <a:ext uri="{FF2B5EF4-FFF2-40B4-BE49-F238E27FC236}">
                  <a16:creationId xmlns:a16="http://schemas.microsoft.com/office/drawing/2014/main" id="{FFB5FBDA-E075-4AC6-AD66-A0F0E8F6A7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" y="1056"/>
              <a:ext cx="1920" cy="216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6AF35"/>
                </a:gs>
                <a:gs pos="100000">
                  <a:srgbClr val="588D3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7880" name="AutoShape 8">
              <a:extLst>
                <a:ext uri="{FF2B5EF4-FFF2-40B4-BE49-F238E27FC236}">
                  <a16:creationId xmlns:a16="http://schemas.microsoft.com/office/drawing/2014/main" id="{6091C1F1-C2B5-4163-B1CC-042EB4CB64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" y="1062"/>
              <a:ext cx="1863" cy="2119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7881" name="AutoShape 9">
              <a:extLst>
                <a:ext uri="{FF2B5EF4-FFF2-40B4-BE49-F238E27FC236}">
                  <a16:creationId xmlns:a16="http://schemas.microsoft.com/office/drawing/2014/main" id="{2BD2383C-905F-42FE-89D7-0266F6184B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2622"/>
              <a:ext cx="1837" cy="5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99D844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7882" name="AutoShape 10">
              <a:extLst>
                <a:ext uri="{FF2B5EF4-FFF2-40B4-BE49-F238E27FC236}">
                  <a16:creationId xmlns:a16="http://schemas.microsoft.com/office/drawing/2014/main" id="{250D10E7-4F1D-4702-A9D4-8DCE5695E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1079"/>
              <a:ext cx="1837" cy="5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>
                    <a:gamma/>
                    <a:tint val="33333"/>
                    <a:invGamma/>
                  </a:srgbClr>
                </a:gs>
                <a:gs pos="100000">
                  <a:srgbClr val="99D84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47883" name="Text Box 11">
            <a:extLst>
              <a:ext uri="{FF2B5EF4-FFF2-40B4-BE49-F238E27FC236}">
                <a16:creationId xmlns:a16="http://schemas.microsoft.com/office/drawing/2014/main" id="{E9B2DC26-F874-4D44-B3FC-98BED6762A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3400" y="4210050"/>
            <a:ext cx="3581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tr-TR" altLang="tr-TR" sz="2400"/>
              <a:t> Zencefil, tarçın, nane, kekik, defne, karanfil, karabiber, sumak gibi maddelere Baharat denilmektedir.</a:t>
            </a:r>
            <a:endParaRPr lang="en-US" altLang="tr-TR"/>
          </a:p>
        </p:txBody>
      </p:sp>
      <p:pic>
        <p:nvPicPr>
          <p:cNvPr id="847884" name="Picture 12">
            <a:extLst>
              <a:ext uri="{FF2B5EF4-FFF2-40B4-BE49-F238E27FC236}">
                <a16:creationId xmlns:a16="http://schemas.microsoft.com/office/drawing/2014/main" id="{73ADDB79-FD3B-4E83-B8D4-5B2342B7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581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7885" name="Group 13">
            <a:extLst>
              <a:ext uri="{FF2B5EF4-FFF2-40B4-BE49-F238E27FC236}">
                <a16:creationId xmlns:a16="http://schemas.microsoft.com/office/drawing/2014/main" id="{2B1847EB-DDAB-4C13-B376-96EBC58CC45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962400"/>
            <a:ext cx="3810000" cy="2419350"/>
            <a:chOff x="192" y="1056"/>
            <a:chExt cx="1920" cy="2160"/>
          </a:xfrm>
        </p:grpSpPr>
        <p:sp>
          <p:nvSpPr>
            <p:cNvPr id="847886" name="AutoShape 14">
              <a:extLst>
                <a:ext uri="{FF2B5EF4-FFF2-40B4-BE49-F238E27FC236}">
                  <a16:creationId xmlns:a16="http://schemas.microsoft.com/office/drawing/2014/main" id="{38538CA2-4007-4161-A7FF-8B564A10CE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" y="1056"/>
              <a:ext cx="1920" cy="216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6AF35"/>
                </a:gs>
                <a:gs pos="100000">
                  <a:srgbClr val="588D3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7887" name="AutoShape 15">
              <a:extLst>
                <a:ext uri="{FF2B5EF4-FFF2-40B4-BE49-F238E27FC236}">
                  <a16:creationId xmlns:a16="http://schemas.microsoft.com/office/drawing/2014/main" id="{634A1970-8775-49C7-BDC5-C0F02957F5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" y="1062"/>
              <a:ext cx="1863" cy="2119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7888" name="AutoShape 16">
              <a:extLst>
                <a:ext uri="{FF2B5EF4-FFF2-40B4-BE49-F238E27FC236}">
                  <a16:creationId xmlns:a16="http://schemas.microsoft.com/office/drawing/2014/main" id="{E9721D76-EB8D-4845-9361-C65AB15134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2622"/>
              <a:ext cx="1837" cy="5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99D844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7889" name="AutoShape 17">
              <a:extLst>
                <a:ext uri="{FF2B5EF4-FFF2-40B4-BE49-F238E27FC236}">
                  <a16:creationId xmlns:a16="http://schemas.microsoft.com/office/drawing/2014/main" id="{E10277B0-FEB2-4C44-8042-4C3AFD4472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1079"/>
              <a:ext cx="1837" cy="5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>
                    <a:gamma/>
                    <a:tint val="33333"/>
                    <a:invGamma/>
                  </a:srgbClr>
                </a:gs>
                <a:gs pos="100000">
                  <a:srgbClr val="99D84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47890" name="Text Box 18">
            <a:extLst>
              <a:ext uri="{FF2B5EF4-FFF2-40B4-BE49-F238E27FC236}">
                <a16:creationId xmlns:a16="http://schemas.microsoft.com/office/drawing/2014/main" id="{D2705C6E-0CCF-47AF-8E2D-7A33F17554E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05400" y="4114800"/>
            <a:ext cx="3581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tr-TR" altLang="tr-TR" sz="2400"/>
              <a:t> Tarihte, Orta Asya’da Çin ve Hindistan’daki bu baharatların Avrupa’ya götürüldüğü güzergaha da Baharat Yolu adı verilmiştir </a:t>
            </a:r>
            <a:endParaRPr lang="en-US" altLang="tr-TR"/>
          </a:p>
        </p:txBody>
      </p:sp>
      <p:pic>
        <p:nvPicPr>
          <p:cNvPr id="847892" name="Picture 20">
            <a:extLst>
              <a:ext uri="{FF2B5EF4-FFF2-40B4-BE49-F238E27FC236}">
                <a16:creationId xmlns:a16="http://schemas.microsoft.com/office/drawing/2014/main" id="{84195CA5-6A51-4DD8-B0DF-49762698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563"/>
            <a:ext cx="26082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93" name="Picture 21">
            <a:extLst>
              <a:ext uri="{FF2B5EF4-FFF2-40B4-BE49-F238E27FC236}">
                <a16:creationId xmlns:a16="http://schemas.microsoft.com/office/drawing/2014/main" id="{FB6A0DFE-6B5E-401A-9942-A10597FB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7338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47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47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47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7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7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4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4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4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83" grpId="0"/>
      <p:bldP spid="8478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752" name="Picture 24" descr="ipekyoludn5">
            <a:extLst>
              <a:ext uri="{FF2B5EF4-FFF2-40B4-BE49-F238E27FC236}">
                <a16:creationId xmlns:a16="http://schemas.microsoft.com/office/drawing/2014/main" id="{5300D67C-CCB2-4BBA-BD62-9A84059C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Dikdörtgen">
            <a:extLst>
              <a:ext uri="{FF2B5EF4-FFF2-40B4-BE49-F238E27FC236}">
                <a16:creationId xmlns:a16="http://schemas.microsoft.com/office/drawing/2014/main" id="{A1938213-1F3C-44A6-9D7C-51B68867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0715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rgbClr val="4B72A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300" b="1"/>
              <a:t>Avrupa’ya baharat hangi amaçlarla</a:t>
            </a:r>
          </a:p>
          <a:p>
            <a:pPr algn="ctr"/>
            <a:r>
              <a:rPr lang="tr-TR" altLang="tr-TR" sz="2300" b="1"/>
              <a:t> taşınmak istenmiştir?</a:t>
            </a:r>
          </a:p>
        </p:txBody>
      </p:sp>
      <p:pic>
        <p:nvPicPr>
          <p:cNvPr id="36" name="35 Resim" descr="003.gif">
            <a:extLst>
              <a:ext uri="{FF2B5EF4-FFF2-40B4-BE49-F238E27FC236}">
                <a16:creationId xmlns:a16="http://schemas.microsoft.com/office/drawing/2014/main" id="{3E36E0EC-94FC-4B0B-8AE1-04DC3CCC6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Resim" descr="003.gif">
            <a:extLst>
              <a:ext uri="{FF2B5EF4-FFF2-40B4-BE49-F238E27FC236}">
                <a16:creationId xmlns:a16="http://schemas.microsoft.com/office/drawing/2014/main" id="{51C388DB-EA78-4559-91FF-46B83A0A6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1500" y="57197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1737" name="Group 9">
            <a:extLst>
              <a:ext uri="{FF2B5EF4-FFF2-40B4-BE49-F238E27FC236}">
                <a16:creationId xmlns:a16="http://schemas.microsoft.com/office/drawing/2014/main" id="{D292ED82-F042-41D1-A767-F5D07972F34F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914400"/>
            <a:ext cx="3810000" cy="2438400"/>
            <a:chOff x="192" y="1056"/>
            <a:chExt cx="1920" cy="2160"/>
          </a:xfrm>
        </p:grpSpPr>
        <p:sp>
          <p:nvSpPr>
            <p:cNvPr id="841738" name="AutoShape 10">
              <a:extLst>
                <a:ext uri="{FF2B5EF4-FFF2-40B4-BE49-F238E27FC236}">
                  <a16:creationId xmlns:a16="http://schemas.microsoft.com/office/drawing/2014/main" id="{4B50A7A9-8989-4E47-A106-07E668FCC4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" y="1056"/>
              <a:ext cx="1920" cy="216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6AF35"/>
                </a:gs>
                <a:gs pos="100000">
                  <a:srgbClr val="588D3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1739" name="AutoShape 11">
              <a:extLst>
                <a:ext uri="{FF2B5EF4-FFF2-40B4-BE49-F238E27FC236}">
                  <a16:creationId xmlns:a16="http://schemas.microsoft.com/office/drawing/2014/main" id="{39155F50-4A98-475E-927E-F73EFEBA4D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" y="1062"/>
              <a:ext cx="1863" cy="2119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1740" name="AutoShape 12">
              <a:extLst>
                <a:ext uri="{FF2B5EF4-FFF2-40B4-BE49-F238E27FC236}">
                  <a16:creationId xmlns:a16="http://schemas.microsoft.com/office/drawing/2014/main" id="{8BE30A3B-66D6-4810-A46C-7458CBAA0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2622"/>
              <a:ext cx="1837" cy="5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99D844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41741" name="AutoShape 13">
              <a:extLst>
                <a:ext uri="{FF2B5EF4-FFF2-40B4-BE49-F238E27FC236}">
                  <a16:creationId xmlns:a16="http://schemas.microsoft.com/office/drawing/2014/main" id="{BAA91776-35A8-4CDB-B626-34F0A8C3C2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1079"/>
              <a:ext cx="1837" cy="5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>
                    <a:gamma/>
                    <a:tint val="33333"/>
                    <a:invGamma/>
                  </a:srgbClr>
                </a:gs>
                <a:gs pos="100000">
                  <a:srgbClr val="99D84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41742" name="Text Box 14">
            <a:extLst>
              <a:ext uri="{FF2B5EF4-FFF2-40B4-BE49-F238E27FC236}">
                <a16:creationId xmlns:a16="http://schemas.microsoft.com/office/drawing/2014/main" id="{9C2CFA5D-652E-4ECC-AA1B-C5BCBD3768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57800" y="914400"/>
            <a:ext cx="38862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tr-TR" altLang="tr-TR" sz="2400"/>
              <a:t> Avrupa’da taze et çok kullanıldığı için ve etin saklanması için baharata ihtiyaç duyulmaktaydı. Avrupa’da yetişmeyen baharatlar dıştan getirilirdi</a:t>
            </a:r>
            <a:endParaRPr lang="en-US" altLang="tr-TR"/>
          </a:p>
        </p:txBody>
      </p:sp>
      <p:sp>
        <p:nvSpPr>
          <p:cNvPr id="2" name="34 Dikdörtgen">
            <a:extLst>
              <a:ext uri="{FF2B5EF4-FFF2-40B4-BE49-F238E27FC236}">
                <a16:creationId xmlns:a16="http://schemas.microsoft.com/office/drawing/2014/main" id="{1087A3E2-9392-47BF-A019-7E4D3FB9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0715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rgbClr val="4B72A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300" b="1"/>
              <a:t>Bu kadar bir uzun yoldan getirildiğine göre </a:t>
            </a:r>
          </a:p>
          <a:p>
            <a:pPr algn="ctr"/>
            <a:r>
              <a:rPr lang="tr-TR" altLang="tr-TR" sz="2300" b="1"/>
              <a:t>baharatların fiyatları sizce  nasıldır?</a:t>
            </a:r>
          </a:p>
        </p:txBody>
      </p:sp>
      <p:pic>
        <p:nvPicPr>
          <p:cNvPr id="3" name="35 Resim" descr="003.gif">
            <a:extLst>
              <a:ext uri="{FF2B5EF4-FFF2-40B4-BE49-F238E27FC236}">
                <a16:creationId xmlns:a16="http://schemas.microsoft.com/office/drawing/2014/main" id="{E4C66F68-456D-4350-8D31-9FA4B657E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6 Resim" descr="003.gif">
            <a:extLst>
              <a:ext uri="{FF2B5EF4-FFF2-40B4-BE49-F238E27FC236}">
                <a16:creationId xmlns:a16="http://schemas.microsoft.com/office/drawing/2014/main" id="{878ED334-1579-4F8F-89DC-88AE6736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1500" y="57197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746" name="Rectangle 18">
            <a:extLst>
              <a:ext uri="{FF2B5EF4-FFF2-40B4-BE49-F238E27FC236}">
                <a16:creationId xmlns:a16="http://schemas.microsoft.com/office/drawing/2014/main" id="{E25A4BEB-C05E-4982-8B9C-EE9A6B6E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14400"/>
            <a:ext cx="4648200" cy="28956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tr-TR" altLang="tr-TR" sz="2200" b="1">
                <a:solidFill>
                  <a:schemeClr val="bg1"/>
                </a:solidFill>
              </a:rPr>
              <a:t> Baharat Avrupa’da zenginliğin bir göstergesiydi. Sadece soylular kullanırdı.  450 gram  Zencefil’in değeri bir koyuna eşitti. Londra Limanındaki görevliler, baharat çalmadıklarını göstermek için ceplerini boşaltmak zorundaydı.</a:t>
            </a:r>
          </a:p>
        </p:txBody>
      </p:sp>
      <p:sp>
        <p:nvSpPr>
          <p:cNvPr id="5" name="34 Dikdörtgen">
            <a:extLst>
              <a:ext uri="{FF2B5EF4-FFF2-40B4-BE49-F238E27FC236}">
                <a16:creationId xmlns:a16="http://schemas.microsoft.com/office/drawing/2014/main" id="{F4637298-0CB6-4DA7-B6E9-626EC306F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48325"/>
            <a:ext cx="8001000" cy="1071563"/>
          </a:xfrm>
          <a:prstGeom prst="rect">
            <a:avLst/>
          </a:prstGeom>
          <a:solidFill>
            <a:srgbClr val="99FF33"/>
          </a:solidFill>
          <a:ln w="25400" algn="ctr">
            <a:solidFill>
              <a:srgbClr val="4B72A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>
                <a:solidFill>
                  <a:srgbClr val="000000"/>
                </a:solidFill>
              </a:rPr>
              <a:t>Sadece yiyeceklerde değil aynı zamanda  dinsel ayinlerde, büyücülükte ve sağlık için de kullanılırdı</a:t>
            </a:r>
          </a:p>
        </p:txBody>
      </p:sp>
      <p:pic>
        <p:nvPicPr>
          <p:cNvPr id="841748" name="Picture 20">
            <a:extLst>
              <a:ext uri="{FF2B5EF4-FFF2-40B4-BE49-F238E27FC236}">
                <a16:creationId xmlns:a16="http://schemas.microsoft.com/office/drawing/2014/main" id="{63CCA319-C8D6-402B-884E-5C761610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350"/>
            <a:ext cx="1171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4 Dikdörtgen">
            <a:extLst>
              <a:ext uri="{FF2B5EF4-FFF2-40B4-BE49-F238E27FC236}">
                <a16:creationId xmlns:a16="http://schemas.microsoft.com/office/drawing/2014/main" id="{D37147DD-D345-46AC-AAD4-0224D608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0715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rgbClr val="4B72A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300" b="1"/>
              <a:t>15. Yüzyılda baharat yolunun hangi ülkelerden</a:t>
            </a:r>
          </a:p>
          <a:p>
            <a:pPr algn="ctr"/>
            <a:r>
              <a:rPr lang="tr-TR" altLang="tr-TR" sz="2300" b="1"/>
              <a:t> geçebileceğini haritadan bakarak söyleyiniz</a:t>
            </a:r>
          </a:p>
        </p:txBody>
      </p:sp>
      <p:pic>
        <p:nvPicPr>
          <p:cNvPr id="7" name="35 Resim" descr="003.gif">
            <a:extLst>
              <a:ext uri="{FF2B5EF4-FFF2-40B4-BE49-F238E27FC236}">
                <a16:creationId xmlns:a16="http://schemas.microsoft.com/office/drawing/2014/main" id="{34330C54-B240-4CA5-9F0D-856442E94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6 Resim" descr="003.gif">
            <a:extLst>
              <a:ext uri="{FF2B5EF4-FFF2-40B4-BE49-F238E27FC236}">
                <a16:creationId xmlns:a16="http://schemas.microsoft.com/office/drawing/2014/main" id="{5C5A0084-E229-44D5-B8BC-348D51034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1500" y="57197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753" name="Rectangle 25">
            <a:extLst>
              <a:ext uri="{FF2B5EF4-FFF2-40B4-BE49-F238E27FC236}">
                <a16:creationId xmlns:a16="http://schemas.microsoft.com/office/drawing/2014/main" id="{F6A6B5E6-19CA-46B2-B23C-F1492F160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29000"/>
            <a:ext cx="4648200" cy="14478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tr-TR" altLang="tr-TR" sz="2200" b="1">
                <a:solidFill>
                  <a:schemeClr val="bg1"/>
                </a:solidFill>
              </a:rPr>
              <a:t> Çin ve Hindistan’dan çıkan kervan ve gemiler.İran Irak Basra Körfezi ve Kızıldeniz’de Osmanlı topraklarından geçerdi</a:t>
            </a:r>
            <a:endParaRPr lang="tr-TR" altLang="tr-TR" sz="2400" b="1">
              <a:solidFill>
                <a:schemeClr val="bg1"/>
              </a:solidFill>
            </a:endParaRPr>
          </a:p>
        </p:txBody>
      </p:sp>
      <p:sp>
        <p:nvSpPr>
          <p:cNvPr id="841754" name="Rectangle 26">
            <a:extLst>
              <a:ext uri="{FF2B5EF4-FFF2-40B4-BE49-F238E27FC236}">
                <a16:creationId xmlns:a16="http://schemas.microsoft.com/office/drawing/2014/main" id="{CA95A195-ED58-4615-A56E-375A829F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3810000" cy="14478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tr-TR" altLang="tr-TR" sz="2200" b="1">
                <a:solidFill>
                  <a:schemeClr val="bg1"/>
                </a:solidFill>
              </a:rPr>
              <a:t> Akdeniz’den İtalya aracılığı ile Avrupa’ya dağıtımını sağlayanlarda Venedikli tüccarlardır</a:t>
            </a:r>
            <a:endParaRPr lang="tr-TR" altLang="tr-TR" sz="2400" b="1">
              <a:solidFill>
                <a:schemeClr val="bg1"/>
              </a:solidFill>
            </a:endParaRPr>
          </a:p>
        </p:txBody>
      </p:sp>
      <p:sp>
        <p:nvSpPr>
          <p:cNvPr id="9" name="34 Dikdörtgen">
            <a:extLst>
              <a:ext uri="{FF2B5EF4-FFF2-40B4-BE49-F238E27FC236}">
                <a16:creationId xmlns:a16="http://schemas.microsoft.com/office/drawing/2014/main" id="{7DDB74DB-8AAB-444D-B5C3-479201B96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0715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rgbClr val="4B72A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300" b="1"/>
              <a:t>Baharat ve İpeğin çeşitli el değiştirmesi ile </a:t>
            </a:r>
          </a:p>
          <a:p>
            <a:pPr algn="ctr"/>
            <a:r>
              <a:rPr lang="tr-TR" altLang="tr-TR" sz="2300" b="1"/>
              <a:t>Avrupa’ya ulaşması fiyatını nasıl etkiler?</a:t>
            </a:r>
          </a:p>
        </p:txBody>
      </p:sp>
      <p:pic>
        <p:nvPicPr>
          <p:cNvPr id="10" name="35 Resim" descr="003.gif">
            <a:extLst>
              <a:ext uri="{FF2B5EF4-FFF2-40B4-BE49-F238E27FC236}">
                <a16:creationId xmlns:a16="http://schemas.microsoft.com/office/drawing/2014/main" id="{547743D9-4CE0-4ED9-AB86-85EBE56E1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36 Resim" descr="003.gif">
            <a:extLst>
              <a:ext uri="{FF2B5EF4-FFF2-40B4-BE49-F238E27FC236}">
                <a16:creationId xmlns:a16="http://schemas.microsoft.com/office/drawing/2014/main" id="{EE0B10C5-6991-406D-8C08-FDAC9ADBC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1500" y="57197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4 Dikdörtgen">
            <a:extLst>
              <a:ext uri="{FF2B5EF4-FFF2-40B4-BE49-F238E27FC236}">
                <a16:creationId xmlns:a16="http://schemas.microsoft.com/office/drawing/2014/main" id="{AA97FC98-5AB3-41C7-A5BD-042775832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0715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rgbClr val="4B72A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300" b="1"/>
              <a:t>Avrupalılar İpek ve Baharata direk ulaşabilmek</a:t>
            </a:r>
          </a:p>
          <a:p>
            <a:pPr algn="ctr"/>
            <a:r>
              <a:rPr lang="tr-TR" altLang="tr-TR" sz="2300" b="1"/>
              <a:t> için ne yapmıştır?</a:t>
            </a:r>
          </a:p>
        </p:txBody>
      </p:sp>
      <p:pic>
        <p:nvPicPr>
          <p:cNvPr id="13" name="35 Resim" descr="003.gif">
            <a:extLst>
              <a:ext uri="{FF2B5EF4-FFF2-40B4-BE49-F238E27FC236}">
                <a16:creationId xmlns:a16="http://schemas.microsoft.com/office/drawing/2014/main" id="{AC52E44B-D0AF-4DFC-91BC-1CC04C242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36 Resim" descr="003.gif">
            <a:extLst>
              <a:ext uri="{FF2B5EF4-FFF2-40B4-BE49-F238E27FC236}">
                <a16:creationId xmlns:a16="http://schemas.microsoft.com/office/drawing/2014/main" id="{89254F38-D931-40AE-B9C2-26E58D48B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1500" y="57197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1761" name="Picture 33">
            <a:extLst>
              <a:ext uri="{FF2B5EF4-FFF2-40B4-BE49-F238E27FC236}">
                <a16:creationId xmlns:a16="http://schemas.microsoft.com/office/drawing/2014/main" id="{13D729C5-519F-4BA0-BF04-E0075657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563"/>
            <a:ext cx="26082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4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4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4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841742" grpId="0"/>
      <p:bldP spid="2" grpId="0" animBg="1"/>
      <p:bldP spid="2" grpId="1" animBg="1"/>
      <p:bldP spid="841746" grpId="0" animBg="1"/>
      <p:bldP spid="841746" grpId="1" animBg="1"/>
      <p:bldP spid="5" grpId="0" animBg="1"/>
      <p:bldP spid="5" grpId="1" animBg="1"/>
      <p:bldP spid="6" grpId="0" animBg="1"/>
      <p:bldP spid="6" grpId="1" animBg="1"/>
      <p:bldP spid="841753" grpId="0" animBg="1"/>
      <p:bldP spid="841753" grpId="1" animBg="1"/>
      <p:bldP spid="841754" grpId="0" animBg="1"/>
      <p:bldP spid="841754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>
            <a:extLst>
              <a:ext uri="{FF2B5EF4-FFF2-40B4-BE49-F238E27FC236}">
                <a16:creationId xmlns:a16="http://schemas.microsoft.com/office/drawing/2014/main" id="{C3676F81-FC57-456A-9C12-3CE012CC5FE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pic>
        <p:nvPicPr>
          <p:cNvPr id="870403" name="Picture 3" descr="dünya_fiziki">
            <a:extLst>
              <a:ext uri="{FF2B5EF4-FFF2-40B4-BE49-F238E27FC236}">
                <a16:creationId xmlns:a16="http://schemas.microsoft.com/office/drawing/2014/main" id="{585945FA-C0E8-4860-8F79-15907F6A33C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8313" y="0"/>
            <a:ext cx="9612313" cy="6858000"/>
          </a:xfrm>
        </p:spPr>
      </p:pic>
      <p:sp>
        <p:nvSpPr>
          <p:cNvPr id="870404" name="AutoShape 4">
            <a:extLst>
              <a:ext uri="{FF2B5EF4-FFF2-40B4-BE49-F238E27FC236}">
                <a16:creationId xmlns:a16="http://schemas.microsoft.com/office/drawing/2014/main" id="{2399B6FE-8889-41BD-96A6-F997F1418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0"/>
            <a:ext cx="2089150" cy="404813"/>
          </a:xfrm>
          <a:prstGeom prst="wedgeRoundRectCallout">
            <a:avLst>
              <a:gd name="adj1" fmla="val 76065"/>
              <a:gd name="adj2" fmla="val 165685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 eaLnBrk="0" hangingPunct="0"/>
            <a:r>
              <a:rPr lang="tr-TR" altLang="tr-TR" sz="2000" b="1">
                <a:latin typeface="Comic Sans MS" panose="030F0702030302020204" pitchFamily="66" charset="0"/>
              </a:rPr>
              <a:t>Bering boğazı</a:t>
            </a:r>
          </a:p>
        </p:txBody>
      </p:sp>
      <p:sp>
        <p:nvSpPr>
          <p:cNvPr id="870405" name="AutoShape 5">
            <a:extLst>
              <a:ext uri="{FF2B5EF4-FFF2-40B4-BE49-F238E27FC236}">
                <a16:creationId xmlns:a16="http://schemas.microsoft.com/office/drawing/2014/main" id="{6F9A5041-FC7B-4086-B3DF-3C997457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43000"/>
            <a:ext cx="2016125" cy="792163"/>
          </a:xfrm>
          <a:prstGeom prst="wedgeRoundRectCallout">
            <a:avLst>
              <a:gd name="adj1" fmla="val 42912"/>
              <a:gd name="adj2" fmla="val 95491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 eaLnBrk="0" hangingPunct="0"/>
            <a:r>
              <a:rPr lang="tr-TR" altLang="tr-TR" sz="2000" b="1">
                <a:latin typeface="Comic Sans MS" panose="030F0702030302020204" pitchFamily="66" charset="0"/>
              </a:rPr>
              <a:t>Cebeli Tarık Boğazı</a:t>
            </a:r>
          </a:p>
        </p:txBody>
      </p:sp>
      <p:sp>
        <p:nvSpPr>
          <p:cNvPr id="870406" name="AutoShape 6">
            <a:extLst>
              <a:ext uri="{FF2B5EF4-FFF2-40B4-BE49-F238E27FC236}">
                <a16:creationId xmlns:a16="http://schemas.microsoft.com/office/drawing/2014/main" id="{73FA2C85-05B3-48CF-9F32-F46B7EB7C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3557588"/>
            <a:ext cx="2089150" cy="404812"/>
          </a:xfrm>
          <a:prstGeom prst="wedgeRoundRectCallout">
            <a:avLst>
              <a:gd name="adj1" fmla="val 39667"/>
              <a:gd name="adj2" fmla="val -240588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 eaLnBrk="0" hangingPunct="0"/>
            <a:r>
              <a:rPr lang="tr-TR" altLang="tr-TR" sz="2000" b="1">
                <a:solidFill>
                  <a:schemeClr val="tx2"/>
                </a:solidFill>
                <a:latin typeface="Comic Sans MS" panose="030F0702030302020204" pitchFamily="66" charset="0"/>
              </a:rPr>
              <a:t>Süveyş Kanalı</a:t>
            </a:r>
          </a:p>
        </p:txBody>
      </p:sp>
      <p:sp>
        <p:nvSpPr>
          <p:cNvPr id="870407" name="AutoShape 7">
            <a:extLst>
              <a:ext uri="{FF2B5EF4-FFF2-40B4-BE49-F238E27FC236}">
                <a16:creationId xmlns:a16="http://schemas.microsoft.com/office/drawing/2014/main" id="{E97FA20F-3E52-4B80-AEFF-49B2A81A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8588"/>
            <a:ext cx="2286000" cy="404812"/>
          </a:xfrm>
          <a:prstGeom prst="wedgeRoundRectCallout">
            <a:avLst>
              <a:gd name="adj1" fmla="val 34931"/>
              <a:gd name="adj2" fmla="val -150782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 eaLnBrk="0" hangingPunct="0"/>
            <a:r>
              <a:rPr lang="tr-TR" altLang="tr-TR" sz="2000" b="1">
                <a:solidFill>
                  <a:schemeClr val="tx2"/>
                </a:solidFill>
                <a:latin typeface="Comic Sans MS" panose="030F0702030302020204" pitchFamily="66" charset="0"/>
              </a:rPr>
              <a:t>Panama Kanalı</a:t>
            </a:r>
          </a:p>
        </p:txBody>
      </p:sp>
      <p:pic>
        <p:nvPicPr>
          <p:cNvPr id="870408" name="Picture 8">
            <a:extLst>
              <a:ext uri="{FF2B5EF4-FFF2-40B4-BE49-F238E27FC236}">
                <a16:creationId xmlns:a16="http://schemas.microsoft.com/office/drawing/2014/main" id="{C4396581-B4AF-4217-8406-E681A5C0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432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70409" name="Group 9">
            <a:extLst>
              <a:ext uri="{FF2B5EF4-FFF2-40B4-BE49-F238E27FC236}">
                <a16:creationId xmlns:a16="http://schemas.microsoft.com/office/drawing/2014/main" id="{EEE838BE-7B1A-4C30-A371-699493D951E4}"/>
              </a:ext>
            </a:extLst>
          </p:cNvPr>
          <p:cNvGrpSpPr>
            <a:grpSpLocks/>
          </p:cNvGrpSpPr>
          <p:nvPr/>
        </p:nvGrpSpPr>
        <p:grpSpPr bwMode="auto">
          <a:xfrm>
            <a:off x="0" y="3886200"/>
            <a:ext cx="3810000" cy="2895600"/>
            <a:chOff x="192" y="1056"/>
            <a:chExt cx="1920" cy="2160"/>
          </a:xfrm>
        </p:grpSpPr>
        <p:sp>
          <p:nvSpPr>
            <p:cNvPr id="870410" name="AutoShape 10">
              <a:extLst>
                <a:ext uri="{FF2B5EF4-FFF2-40B4-BE49-F238E27FC236}">
                  <a16:creationId xmlns:a16="http://schemas.microsoft.com/office/drawing/2014/main" id="{FF18F381-369E-4514-A9EE-E370B27DE1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" y="1056"/>
              <a:ext cx="1920" cy="216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6AF35"/>
                </a:gs>
                <a:gs pos="100000">
                  <a:srgbClr val="588D3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70411" name="AutoShape 11">
              <a:extLst>
                <a:ext uri="{FF2B5EF4-FFF2-40B4-BE49-F238E27FC236}">
                  <a16:creationId xmlns:a16="http://schemas.microsoft.com/office/drawing/2014/main" id="{A8D0C7B7-56E4-4D35-ADF9-55EDF9106B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" y="1062"/>
              <a:ext cx="1863" cy="2119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70412" name="AutoShape 12">
              <a:extLst>
                <a:ext uri="{FF2B5EF4-FFF2-40B4-BE49-F238E27FC236}">
                  <a16:creationId xmlns:a16="http://schemas.microsoft.com/office/drawing/2014/main" id="{EF81F3A3-7A5A-4977-B1D2-106D3972E3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2622"/>
              <a:ext cx="1837" cy="5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99D844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70413" name="AutoShape 13">
              <a:extLst>
                <a:ext uri="{FF2B5EF4-FFF2-40B4-BE49-F238E27FC236}">
                  <a16:creationId xmlns:a16="http://schemas.microsoft.com/office/drawing/2014/main" id="{52A94F40-3378-45AC-BF31-EA535D7BA4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" y="1079"/>
              <a:ext cx="1837" cy="5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>
                    <a:gamma/>
                    <a:tint val="33333"/>
                    <a:invGamma/>
                  </a:srgbClr>
                </a:gs>
                <a:gs pos="100000">
                  <a:srgbClr val="99D84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70414" name="Text Box 14">
            <a:extLst>
              <a:ext uri="{FF2B5EF4-FFF2-40B4-BE49-F238E27FC236}">
                <a16:creationId xmlns:a16="http://schemas.microsoft.com/office/drawing/2014/main" id="{E527C0E0-87F8-433D-B437-6F76ED2A76F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400" y="3981450"/>
            <a:ext cx="36576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tr-TR" altLang="tr-TR" sz="2400"/>
              <a:t>Akdeniz’den Kızıldeniz’e geçiş için yapılan yapay geçiş bölümüdür. Osmanlı devleti 1869’da Suveyş Kanalını açarak Akdeniz ticaretini tekrar canlandırmıştır</a:t>
            </a:r>
            <a:endParaRPr lang="en-US" altLang="tr-TR"/>
          </a:p>
        </p:txBody>
      </p:sp>
      <p:pic>
        <p:nvPicPr>
          <p:cNvPr id="870417" name="Picture 17">
            <a:extLst>
              <a:ext uri="{FF2B5EF4-FFF2-40B4-BE49-F238E27FC236}">
                <a16:creationId xmlns:a16="http://schemas.microsoft.com/office/drawing/2014/main" id="{70333A9A-2AC6-446F-A973-526D0D19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5181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15" name="Picture 15">
            <a:extLst>
              <a:ext uri="{FF2B5EF4-FFF2-40B4-BE49-F238E27FC236}">
                <a16:creationId xmlns:a16="http://schemas.microsoft.com/office/drawing/2014/main" id="{97369093-5FD1-4476-B1E6-BF3C2D4B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41500"/>
            <a:ext cx="51816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16" name="Picture 16">
            <a:extLst>
              <a:ext uri="{FF2B5EF4-FFF2-40B4-BE49-F238E27FC236}">
                <a16:creationId xmlns:a16="http://schemas.microsoft.com/office/drawing/2014/main" id="{30BA8041-7A89-4D91-BC5F-B9E5E94C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5238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18" name="Picture 18" descr="süveyş">
            <a:extLst>
              <a:ext uri="{FF2B5EF4-FFF2-40B4-BE49-F238E27FC236}">
                <a16:creationId xmlns:a16="http://schemas.microsoft.com/office/drawing/2014/main" id="{751B2521-97C8-49B9-8EDE-7FE6D968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30275"/>
            <a:ext cx="5334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19" name="Picture 19">
            <a:extLst>
              <a:ext uri="{FF2B5EF4-FFF2-40B4-BE49-F238E27FC236}">
                <a16:creationId xmlns:a16="http://schemas.microsoft.com/office/drawing/2014/main" id="{3F01E9DA-F0DE-4CB9-8AC2-DADC72CD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9144000" cy="58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Dikdörtgen">
            <a:extLst>
              <a:ext uri="{FF2B5EF4-FFF2-40B4-BE49-F238E27FC236}">
                <a16:creationId xmlns:a16="http://schemas.microsoft.com/office/drawing/2014/main" id="{76E0C48C-9C06-49BF-9323-F1792ACF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0715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25400" algn="ctr">
            <a:solidFill>
              <a:srgbClr val="4B72A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300" b="1"/>
              <a:t>Ticaret yollarının hangi öneminden bahsedilmiştir?</a:t>
            </a:r>
          </a:p>
        </p:txBody>
      </p:sp>
      <p:pic>
        <p:nvPicPr>
          <p:cNvPr id="36" name="35 Resim" descr="003.gif">
            <a:extLst>
              <a:ext uri="{FF2B5EF4-FFF2-40B4-BE49-F238E27FC236}">
                <a16:creationId xmlns:a16="http://schemas.microsoft.com/office/drawing/2014/main" id="{ADD8BE8E-305D-4008-84D9-14A98C3EA2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Resim" descr="003.gif">
            <a:extLst>
              <a:ext uri="{FF2B5EF4-FFF2-40B4-BE49-F238E27FC236}">
                <a16:creationId xmlns:a16="http://schemas.microsoft.com/office/drawing/2014/main" id="{C6E9C9FC-B9BC-4290-BA5C-EE6B1668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1500" y="57197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7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7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0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0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4" grpId="0" animBg="1"/>
      <p:bldP spid="870404" grpId="1" animBg="1"/>
      <p:bldP spid="870405" grpId="0" animBg="1"/>
      <p:bldP spid="870405" grpId="1" animBg="1"/>
      <p:bldP spid="870406" grpId="0" animBg="1"/>
      <p:bldP spid="870407" grpId="0" animBg="1"/>
      <p:bldP spid="870407" grpId="1" animBg="1"/>
      <p:bldP spid="870414" grpId="0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>
            <a:extLst>
              <a:ext uri="{FF2B5EF4-FFF2-40B4-BE49-F238E27FC236}">
                <a16:creationId xmlns:a16="http://schemas.microsoft.com/office/drawing/2014/main" id="{DD643C05-62BB-4312-AFAE-8D9ABED46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tr-TR" altLang="tr-TR">
                <a:solidFill>
                  <a:srgbClr val="FF0000"/>
                </a:solidFill>
              </a:rPr>
              <a:t>PANAMA KANALI</a:t>
            </a:r>
          </a:p>
        </p:txBody>
      </p:sp>
      <p:pic>
        <p:nvPicPr>
          <p:cNvPr id="5" name="Picture 6" descr="panama">
            <a:extLst>
              <a:ext uri="{FF2B5EF4-FFF2-40B4-BE49-F238E27FC236}">
                <a16:creationId xmlns:a16="http://schemas.microsoft.com/office/drawing/2014/main" id="{58D25844-5553-49EA-9A5C-F2B5135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8577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anamaqe6">
            <a:extLst>
              <a:ext uri="{FF2B5EF4-FFF2-40B4-BE49-F238E27FC236}">
                <a16:creationId xmlns:a16="http://schemas.microsoft.com/office/drawing/2014/main" id="{058E4898-DAB5-49EF-9FBE-6D5C3367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guzelyerler.com/resimler/panama_kanali.jpg">
            <a:extLst>
              <a:ext uri="{FF2B5EF4-FFF2-40B4-BE49-F238E27FC236}">
                <a16:creationId xmlns:a16="http://schemas.microsoft.com/office/drawing/2014/main" id="{C56F891C-830D-4103-AD83-AA0D6C29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4876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20345</TotalTime>
  <Words>224</Words>
  <Application>Microsoft Office PowerPoint</Application>
  <PresentationFormat>Ekran Gösterisi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Tahoma</vt:lpstr>
      <vt:lpstr>Comic Sans MS</vt:lpstr>
      <vt:lpstr>Varsayılan Tasarım</vt:lpstr>
      <vt:lpstr>PowerPoint Sunusu</vt:lpstr>
      <vt:lpstr>PowerPoint Sunusu</vt:lpstr>
      <vt:lpstr>PowerPoint Sunusu</vt:lpstr>
      <vt:lpstr>PANAMA KANALI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Baharat Yolu</dc:title>
  <dc:creator>http://www.nedir.org</dc:creator>
  <cp:lastModifiedBy>mehmet genç</cp:lastModifiedBy>
  <cp:revision>503</cp:revision>
  <cp:lastPrinted>1601-01-01T00:00:00Z</cp:lastPrinted>
  <dcterms:created xsi:type="dcterms:W3CDTF">1601-01-01T00:00:00Z</dcterms:created>
  <dcterms:modified xsi:type="dcterms:W3CDTF">2018-11-13T10:27:00Z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