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5"/>
  </p:notesMasterIdLst>
  <p:sldIdLst>
    <p:sldId id="256" r:id="rId2"/>
    <p:sldId id="420" r:id="rId3"/>
    <p:sldId id="472" r:id="rId4"/>
    <p:sldId id="421" r:id="rId5"/>
    <p:sldId id="422" r:id="rId6"/>
    <p:sldId id="423" r:id="rId7"/>
    <p:sldId id="424" r:id="rId8"/>
    <p:sldId id="470" r:id="rId9"/>
    <p:sldId id="471" r:id="rId10"/>
    <p:sldId id="425" r:id="rId11"/>
    <p:sldId id="427" r:id="rId12"/>
    <p:sldId id="429" r:id="rId13"/>
    <p:sldId id="473" r:id="rId14"/>
    <p:sldId id="474" r:id="rId15"/>
    <p:sldId id="478" r:id="rId16"/>
    <p:sldId id="479" r:id="rId17"/>
    <p:sldId id="455" r:id="rId18"/>
    <p:sldId id="456" r:id="rId19"/>
    <p:sldId id="428" r:id="rId20"/>
    <p:sldId id="457" r:id="rId21"/>
    <p:sldId id="465" r:id="rId22"/>
    <p:sldId id="450" r:id="rId23"/>
    <p:sldId id="458" r:id="rId24"/>
    <p:sldId id="451" r:id="rId25"/>
    <p:sldId id="452" r:id="rId26"/>
    <p:sldId id="459" r:id="rId27"/>
    <p:sldId id="477" r:id="rId28"/>
    <p:sldId id="476" r:id="rId29"/>
    <p:sldId id="460" r:id="rId30"/>
    <p:sldId id="466" r:id="rId31"/>
    <p:sldId id="467" r:id="rId32"/>
    <p:sldId id="468" r:id="rId33"/>
    <p:sldId id="469" r:id="rId34"/>
    <p:sldId id="461" r:id="rId35"/>
    <p:sldId id="462" r:id="rId36"/>
    <p:sldId id="453" r:id="rId37"/>
    <p:sldId id="454" r:id="rId38"/>
    <p:sldId id="480" r:id="rId39"/>
    <p:sldId id="432" r:id="rId40"/>
    <p:sldId id="463" r:id="rId41"/>
    <p:sldId id="433" r:id="rId42"/>
    <p:sldId id="448" r:id="rId43"/>
    <p:sldId id="449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2705" autoAdjust="0"/>
  </p:normalViewPr>
  <p:slideViewPr>
    <p:cSldViewPr showGuides="1">
      <p:cViewPr>
        <p:scale>
          <a:sx n="71" d="100"/>
          <a:sy n="71" d="100"/>
        </p:scale>
        <p:origin x="-1950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CA7D1-80A8-42CA-975B-182B66975C4C}" type="datetimeFigureOut">
              <a:rPr lang="tr-TR" smtClean="0"/>
              <a:t>19.04.2018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9D0FD-037F-43E6-816C-F598819DC8A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8688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D0FD-037F-43E6-816C-F598819DC8AA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518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06FA-A848-42EE-A6F7-3BCC881875C1}" type="datetimeFigureOut">
              <a:rPr lang="tr-TR" smtClean="0"/>
              <a:t>19.04.2018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0412-77F7-49F6-A488-B7ED60FEAFB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974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06FA-A848-42EE-A6F7-3BCC881875C1}" type="datetimeFigureOut">
              <a:rPr lang="tr-TR" smtClean="0"/>
              <a:t>19.04.2018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0412-77F7-49F6-A488-B7ED60FEAFB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916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06FA-A848-42EE-A6F7-3BCC881875C1}" type="datetimeFigureOut">
              <a:rPr lang="tr-TR" smtClean="0"/>
              <a:t>19.04.2018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0412-77F7-49F6-A488-B7ED60FEAFB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161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06FA-A848-42EE-A6F7-3BCC881875C1}" type="datetimeFigureOut">
              <a:rPr lang="tr-TR" smtClean="0"/>
              <a:t>19.04.2018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0412-77F7-49F6-A488-B7ED60FEAFB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25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06FA-A848-42EE-A6F7-3BCC881875C1}" type="datetimeFigureOut">
              <a:rPr lang="tr-TR" smtClean="0"/>
              <a:t>19.04.2018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0412-77F7-49F6-A488-B7ED60FEAFB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531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06FA-A848-42EE-A6F7-3BCC881875C1}" type="datetimeFigureOut">
              <a:rPr lang="tr-TR" smtClean="0"/>
              <a:t>19.04.2018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0412-77F7-49F6-A488-B7ED60FEAFB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210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06FA-A848-42EE-A6F7-3BCC881875C1}" type="datetimeFigureOut">
              <a:rPr lang="tr-TR" smtClean="0"/>
              <a:t>19.04.2018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0412-77F7-49F6-A488-B7ED60FEAFB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108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06FA-A848-42EE-A6F7-3BCC881875C1}" type="datetimeFigureOut">
              <a:rPr lang="tr-TR" smtClean="0"/>
              <a:t>19.04.2018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0412-77F7-49F6-A488-B7ED60FEAFB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557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06FA-A848-42EE-A6F7-3BCC881875C1}" type="datetimeFigureOut">
              <a:rPr lang="tr-TR" smtClean="0"/>
              <a:t>19.04.2018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0412-77F7-49F6-A488-B7ED60FEAFB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920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06FA-A848-42EE-A6F7-3BCC881875C1}" type="datetimeFigureOut">
              <a:rPr lang="tr-TR" smtClean="0"/>
              <a:t>19.04.2018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0412-77F7-49F6-A488-B7ED60FEAFB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659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06FA-A848-42EE-A6F7-3BCC881875C1}" type="datetimeFigureOut">
              <a:rPr lang="tr-TR" smtClean="0"/>
              <a:t>19.04.2018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0412-77F7-49F6-A488-B7ED60FEAFB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991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06FA-A848-42EE-A6F7-3BCC881875C1}" type="datetimeFigureOut">
              <a:rPr lang="tr-TR" smtClean="0"/>
              <a:t>19.04.2018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50412-77F7-49F6-A488-B7ED60FEAFB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720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www.google.com.tr/url?sa=i&amp;rct=j&amp;q=&amp;esrc=s&amp;source=images&amp;cd=&amp;cad=rja&amp;uact=8&amp;ved=0ahUKEwiX7KfI1LzJAhUCwBQKHZEHBpgQjRwIBw&amp;url=http://www.tcm.phy.cam.ac.uk/~mds21/thesis/node48.html&amp;bvm=bv.108538919,d.d24&amp;psig=AFQjCNEwMEbVqVEBIiSXWZCmpGa9ElWw3g&amp;ust=1449127776821109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Autofit/>
          </a:bodyPr>
          <a:lstStyle/>
          <a:p>
            <a:r>
              <a:rPr lang="tr-TR" sz="11500" b="1" dirty="0" smtClean="0">
                <a:solidFill>
                  <a:schemeClr val="bg1">
                    <a:lumMod val="95000"/>
                  </a:schemeClr>
                </a:solidFill>
                <a:latin typeface="Bauhaus 93" panose="04030905020B02020C02" pitchFamily="82" charset="0"/>
              </a:rPr>
              <a:t>T</a:t>
            </a:r>
            <a:r>
              <a:rPr lang="tr-TR" sz="11500" b="1" dirty="0" smtClean="0">
                <a:solidFill>
                  <a:schemeClr val="bg1">
                    <a:lumMod val="50000"/>
                  </a:schemeClr>
                </a:solidFill>
                <a:latin typeface="Bauhaus 93" panose="04030905020B02020C02" pitchFamily="82" charset="0"/>
              </a:rPr>
              <a:t>o</a:t>
            </a:r>
            <a:r>
              <a:rPr lang="tr-TR" sz="11500" b="1" dirty="0" smtClean="0">
                <a:solidFill>
                  <a:schemeClr val="bg1">
                    <a:lumMod val="75000"/>
                  </a:schemeClr>
                </a:solidFill>
                <a:latin typeface="Bauhaus 93" panose="04030905020B02020C02" pitchFamily="82" charset="0"/>
              </a:rPr>
              <a:t>k</a:t>
            </a:r>
            <a:r>
              <a:rPr lang="tr-TR" sz="11500" b="1" dirty="0" smtClean="0">
                <a:solidFill>
                  <a:schemeClr val="bg1">
                    <a:lumMod val="95000"/>
                  </a:schemeClr>
                </a:solidFill>
                <a:latin typeface="Bauhaus 93" panose="04030905020B02020C02" pitchFamily="82" charset="0"/>
              </a:rPr>
              <a:t>s</a:t>
            </a:r>
            <a:r>
              <a:rPr lang="tr-TR" sz="11500" b="1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i</a:t>
            </a:r>
            <a:r>
              <a:rPr lang="tr-TR" sz="11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k</a:t>
            </a:r>
            <a:r>
              <a:rPr lang="tr-TR" sz="115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uhaus 93" panose="04030905020B02020C02" pitchFamily="82" charset="0"/>
              </a:rPr>
              <a:t>o</a:t>
            </a:r>
            <a:r>
              <a:rPr lang="tr-TR" sz="11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l</a:t>
            </a:r>
            <a:r>
              <a:rPr lang="tr-TR" sz="115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o</a:t>
            </a:r>
            <a:r>
              <a:rPr lang="tr-TR" sz="11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j</a:t>
            </a:r>
            <a:r>
              <a:rPr lang="tr-TR" sz="11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i</a:t>
            </a:r>
            <a:endParaRPr lang="tr-TR" sz="11500" b="1" dirty="0">
              <a:solidFill>
                <a:schemeClr val="accent6">
                  <a:lumMod val="40000"/>
                  <a:lumOff val="60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304856" cy="2232248"/>
          </a:xfrm>
        </p:spPr>
        <p:txBody>
          <a:bodyPr>
            <a:normAutofit fontScale="85000" lnSpcReduction="10000"/>
          </a:bodyPr>
          <a:lstStyle/>
          <a:p>
            <a:r>
              <a:rPr lang="tr-TR" sz="5700" b="1" u="none" strike="noStrike" dirty="0" smtClean="0">
                <a:solidFill>
                  <a:srgbClr val="000000"/>
                </a:solidFill>
                <a:effectLst/>
                <a:latin typeface="Tahoma"/>
              </a:rPr>
              <a:t>TOKSİK MADDELER VE CANLILARA ETKİLERİ</a:t>
            </a:r>
            <a:endParaRPr lang="tr-TR" sz="5700" u="none" strike="noStrike" dirty="0" smtClean="0">
              <a:solidFill>
                <a:srgbClr val="000000"/>
              </a:solidFill>
              <a:effectLst/>
              <a:latin typeface="Tahoma"/>
            </a:endParaRPr>
          </a:p>
          <a:p>
            <a:r>
              <a:rPr lang="tr-TR" sz="5700" b="1" u="none" strike="noStrike" dirty="0" smtClean="0">
                <a:solidFill>
                  <a:srgbClr val="000000"/>
                </a:solidFill>
                <a:effectLst/>
                <a:latin typeface="Tahoma"/>
              </a:rPr>
              <a:t>BIY435</a:t>
            </a:r>
            <a:endParaRPr lang="tr-TR" sz="5700" u="none" strike="noStrike" dirty="0" smtClean="0">
              <a:solidFill>
                <a:srgbClr val="000000"/>
              </a:solidFill>
              <a:effectLst/>
              <a:latin typeface="Tahoma"/>
            </a:endParaRPr>
          </a:p>
          <a:p>
            <a:endParaRPr lang="tr-TR" dirty="0"/>
          </a:p>
        </p:txBody>
      </p:sp>
      <p:pic>
        <p:nvPicPr>
          <p:cNvPr id="4" name="BARBRA STREISAND - 01-WOMAN IN LO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4000" out="3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7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Ksenobiyotiklerin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canlı içinde çeşitli enzimlerin etkisi ile vücutta uğradığı kimyasal değişikliklere genel olarak </a:t>
            </a:r>
            <a:r>
              <a:rPr lang="tr-TR" sz="5400" dirty="0" err="1">
                <a:solidFill>
                  <a:schemeClr val="bg1"/>
                </a:solidFill>
              </a:rPr>
              <a:t>Biyotransformasyon</a:t>
            </a:r>
            <a:r>
              <a:rPr lang="tr-TR" dirty="0">
                <a:solidFill>
                  <a:schemeClr val="bg1"/>
                </a:solidFill>
              </a:rPr>
              <a:t> denir. Bu değişim farklı </a:t>
            </a:r>
            <a:r>
              <a:rPr lang="tr-TR" dirty="0" smtClean="0">
                <a:solidFill>
                  <a:schemeClr val="bg1"/>
                </a:solidFill>
              </a:rPr>
              <a:t>şekillerde </a:t>
            </a:r>
            <a:r>
              <a:rPr lang="tr-TR" dirty="0">
                <a:solidFill>
                  <a:schemeClr val="bg1"/>
                </a:solidFill>
              </a:rPr>
              <a:t>olabilir.  </a:t>
            </a: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i="1" dirty="0" err="1">
                <a:solidFill>
                  <a:schemeClr val="bg1"/>
                </a:solidFill>
              </a:rPr>
              <a:t>Biyotransformasyon</a:t>
            </a:r>
            <a:r>
              <a:rPr lang="tr-TR" b="1" i="1" dirty="0">
                <a:solidFill>
                  <a:schemeClr val="bg1"/>
                </a:solidFill>
              </a:rPr>
              <a:t> Faz I-II</a:t>
            </a:r>
            <a:br>
              <a:rPr lang="tr-TR" b="1" i="1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1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i="1" dirty="0" err="1" smtClean="0">
                <a:solidFill>
                  <a:schemeClr val="bg1"/>
                </a:solidFill>
              </a:rPr>
              <a:t>Biyotransformasyon</a:t>
            </a:r>
            <a:r>
              <a:rPr lang="tr-TR" b="1" i="1" dirty="0" smtClean="0">
                <a:solidFill>
                  <a:schemeClr val="bg1"/>
                </a:solidFill>
              </a:rPr>
              <a:t> Faz I-II</a:t>
            </a:r>
            <a:br>
              <a:rPr lang="tr-TR" b="1" i="1" dirty="0" smtClean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78204"/>
              </p:ext>
            </p:extLst>
          </p:nvPr>
        </p:nvGraphicFramePr>
        <p:xfrm>
          <a:off x="0" y="1340768"/>
          <a:ext cx="9036496" cy="4899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0204"/>
                <a:gridCol w="2547018"/>
                <a:gridCol w="2629274"/>
              </a:tblGrid>
              <a:tr h="706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 dirty="0" err="1">
                          <a:effectLst/>
                        </a:rPr>
                        <a:t>Ksenobiyotik</a:t>
                      </a:r>
                      <a:r>
                        <a:rPr lang="tr-TR" sz="2400" b="1" dirty="0">
                          <a:effectLst/>
                        </a:rPr>
                        <a:t> türleri</a:t>
                      </a:r>
                      <a:endParaRPr lang="tr-TR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</a:rPr>
                        <a:t>Vücuda giriş yolları</a:t>
                      </a:r>
                      <a:endParaRPr lang="tr-TR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</a:rPr>
                        <a:t>Değişim şekilleri</a:t>
                      </a:r>
                      <a:endParaRPr lang="tr-TR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729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İlaçlar ve kozmetikler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GIS yoluyla (oral)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Spontan değişim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945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Katkı maddeleri, renklendirici ve tatlandırıcılar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GIS yoluyla İnhalasyon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Değişmeden atılım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663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İnsektisidler ve fungisid artıkları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Deriden emilim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Biyotransformasyon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945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Endüstriyel kimyasallar ve atıklar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Parenteral enjeksiyon (i.m., i.v., s.c.)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Biyotransformasyon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945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Bakteriyel ve bitkisel maddeler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GIS yoluyla, deriden emilim, inhalasyon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Biyotransformasyon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23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i="1" dirty="0" err="1" smtClean="0">
                <a:solidFill>
                  <a:schemeClr val="bg1"/>
                </a:solidFill>
              </a:rPr>
              <a:t>Biyotransformasyon</a:t>
            </a:r>
            <a:r>
              <a:rPr lang="tr-TR" b="1" i="1" dirty="0" smtClean="0">
                <a:solidFill>
                  <a:schemeClr val="bg1"/>
                </a:solidFill>
              </a:rPr>
              <a:t> Faz I-II</a:t>
            </a:r>
            <a:br>
              <a:rPr lang="tr-TR" b="1" i="1" dirty="0" smtClean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8538"/>
            <a:ext cx="705075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20" y="3953932"/>
            <a:ext cx="3857020" cy="29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13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Biyotransformasyonun</a:t>
            </a:r>
            <a:r>
              <a:rPr lang="tr-TR" dirty="0" smtClean="0">
                <a:solidFill>
                  <a:schemeClr val="bg1"/>
                </a:solidFill>
              </a:rPr>
              <a:t> temeli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" y="1556792"/>
            <a:ext cx="919902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67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Örnek Metil alkol Etil Alkol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" y="1400175"/>
            <a:ext cx="8748134" cy="440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93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Faz I-II reaksiyonları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3960440" cy="479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" y="1422055"/>
            <a:ext cx="3751276" cy="54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46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833018" cy="539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Faz I-II reaksiyonları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bg1"/>
                </a:solidFill>
              </a:rPr>
              <a:t>Biyotransformasyon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Bazı </a:t>
            </a:r>
            <a:r>
              <a:rPr lang="tr-TR" dirty="0" err="1">
                <a:solidFill>
                  <a:schemeClr val="bg1"/>
                </a:solidFill>
              </a:rPr>
              <a:t>detoksifikasyon</a:t>
            </a:r>
            <a:r>
              <a:rPr lang="tr-TR" dirty="0">
                <a:solidFill>
                  <a:schemeClr val="bg1"/>
                </a:solidFill>
              </a:rPr>
              <a:t> enzimlerinin birçok geniş etkiye sahip olmalarından ötürü bir ilaca cevap olarak </a:t>
            </a:r>
            <a:r>
              <a:rPr lang="tr-TR" b="1" dirty="0">
                <a:solidFill>
                  <a:schemeClr val="bg1"/>
                </a:solidFill>
              </a:rPr>
              <a:t>düz ER </a:t>
            </a:r>
            <a:r>
              <a:rPr lang="tr-TR" b="1" dirty="0" err="1">
                <a:solidFill>
                  <a:schemeClr val="bg1"/>
                </a:solidFill>
              </a:rPr>
              <a:t>nin</a:t>
            </a:r>
            <a:r>
              <a:rPr lang="tr-TR" b="1" dirty="0">
                <a:solidFill>
                  <a:schemeClr val="bg1"/>
                </a:solidFill>
              </a:rPr>
              <a:t> artması</a:t>
            </a:r>
            <a:r>
              <a:rPr lang="tr-TR" dirty="0">
                <a:solidFill>
                  <a:schemeClr val="bg1"/>
                </a:solidFill>
              </a:rPr>
              <a:t> diğer ilaçlara karşı tolerans artışına da neden olur. İlaçların ve </a:t>
            </a:r>
            <a:r>
              <a:rPr lang="tr-TR" dirty="0" err="1" smtClean="0">
                <a:solidFill>
                  <a:schemeClr val="bg1"/>
                </a:solidFill>
              </a:rPr>
              <a:t>xenobiyotiklerin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çeşitli doku ve organlarda enzimler aracılığıyla uğradıkları kimyasal değişime “</a:t>
            </a:r>
            <a:r>
              <a:rPr lang="tr-TR" b="1" dirty="0" err="1">
                <a:solidFill>
                  <a:schemeClr val="bg1"/>
                </a:solidFill>
              </a:rPr>
              <a:t>Biyotransformasyon</a:t>
            </a:r>
            <a:r>
              <a:rPr lang="tr-TR" dirty="0">
                <a:solidFill>
                  <a:schemeClr val="bg1"/>
                </a:solidFill>
              </a:rPr>
              <a:t>” , oluşan yeni maddeye “</a:t>
            </a:r>
            <a:r>
              <a:rPr lang="tr-TR" b="1" dirty="0" err="1">
                <a:solidFill>
                  <a:schemeClr val="bg1"/>
                </a:solidFill>
              </a:rPr>
              <a:t>metabolit</a:t>
            </a:r>
            <a:r>
              <a:rPr lang="tr-TR" dirty="0">
                <a:solidFill>
                  <a:schemeClr val="bg1"/>
                </a:solidFill>
              </a:rPr>
              <a:t>” denir.  </a:t>
            </a:r>
            <a:r>
              <a:rPr lang="tr-TR" dirty="0" err="1">
                <a:solidFill>
                  <a:schemeClr val="bg1"/>
                </a:solidFill>
              </a:rPr>
              <a:t>Metabolit</a:t>
            </a:r>
            <a:r>
              <a:rPr lang="tr-TR" dirty="0">
                <a:solidFill>
                  <a:schemeClr val="bg1"/>
                </a:solidFill>
              </a:rPr>
              <a:t>, genellikle ana maddeden farklı </a:t>
            </a:r>
            <a:r>
              <a:rPr lang="tr-TR" dirty="0" err="1">
                <a:solidFill>
                  <a:schemeClr val="bg1"/>
                </a:solidFill>
              </a:rPr>
              <a:t>farmakokinetik</a:t>
            </a:r>
            <a:r>
              <a:rPr lang="tr-TR" dirty="0">
                <a:solidFill>
                  <a:schemeClr val="bg1"/>
                </a:solidFill>
              </a:rPr>
              <a:t> ve </a:t>
            </a:r>
            <a:r>
              <a:rPr lang="tr-TR" dirty="0" err="1">
                <a:solidFill>
                  <a:schemeClr val="bg1"/>
                </a:solidFill>
              </a:rPr>
              <a:t>fizikokimyasal</a:t>
            </a:r>
            <a:r>
              <a:rPr lang="tr-TR" dirty="0">
                <a:solidFill>
                  <a:schemeClr val="bg1"/>
                </a:solidFill>
              </a:rPr>
              <a:t> özelliklere sahiptir. </a:t>
            </a:r>
          </a:p>
        </p:txBody>
      </p:sp>
    </p:spTree>
    <p:extLst>
      <p:ext uri="{BB962C8B-B14F-4D97-AF65-F5344CB8AC3E}">
        <p14:creationId xmlns:p14="http://schemas.microsoft.com/office/powerpoint/2010/main" val="2047169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Biyotransformasyonda</a:t>
            </a:r>
            <a:r>
              <a:rPr lang="tr-TR" dirty="0">
                <a:solidFill>
                  <a:schemeClr val="bg1"/>
                </a:solidFill>
              </a:rPr>
              <a:t> amaç, ilacın polaritesini  (sudaki çözünürlüğünü) artırarak atılmasını kolaylaştırmaktır. Metabolizma: </a:t>
            </a:r>
            <a:r>
              <a:rPr lang="tr-TR" dirty="0" err="1">
                <a:solidFill>
                  <a:schemeClr val="bg1"/>
                </a:solidFill>
              </a:rPr>
              <a:t>Endojen</a:t>
            </a:r>
            <a:r>
              <a:rPr lang="tr-TR" dirty="0">
                <a:solidFill>
                  <a:schemeClr val="bg1"/>
                </a:solidFill>
              </a:rPr>
              <a:t> maddelerin </a:t>
            </a:r>
            <a:r>
              <a:rPr lang="tr-TR" dirty="0" err="1">
                <a:solidFill>
                  <a:schemeClr val="bg1"/>
                </a:solidFill>
              </a:rPr>
              <a:t>biyosentezini</a:t>
            </a:r>
            <a:r>
              <a:rPr lang="tr-TR" dirty="0">
                <a:solidFill>
                  <a:schemeClr val="bg1"/>
                </a:solidFill>
              </a:rPr>
              <a:t> (anabolizma), ve yıkılmasını (katabolizma) da kapsayan geniş kapsamlı bir kavramdır. 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b="1" dirty="0" err="1">
                <a:solidFill>
                  <a:schemeClr val="bg1"/>
                </a:solidFill>
              </a:rPr>
              <a:t>Biyotransformasyon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31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i="1" dirty="0" err="1" smtClean="0">
                <a:solidFill>
                  <a:schemeClr val="bg1"/>
                </a:solidFill>
              </a:rPr>
              <a:t>Biyotransformasyon</a:t>
            </a:r>
            <a:r>
              <a:rPr lang="tr-TR" b="1" i="1" dirty="0" smtClean="0">
                <a:solidFill>
                  <a:schemeClr val="bg1"/>
                </a:solidFill>
              </a:rPr>
              <a:t> Faz I-II</a:t>
            </a:r>
            <a:br>
              <a:rPr lang="tr-TR" b="1" i="1" dirty="0" smtClean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12" y="1124744"/>
            <a:ext cx="5851376" cy="511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23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3716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Aslında ne ifade ediyor…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content-ams3-1.xx.fbcdn.net/hphotos-xfp1/v/t1.0-9/12193782_10154178143261840_3870988850240622235_n.jpg?oh=2a94bd0ff960939bf9ae3be90b7ddbfd&amp;oe=56F86F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8989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7222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Faz I, II ve III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9" y="814477"/>
            <a:ext cx="9177409" cy="53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675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Faz II enzimleri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7584214" cy="555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720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bg1"/>
                </a:solidFill>
              </a:rPr>
              <a:t>BİYOTRANSFORMASYON</a:t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733256"/>
          </a:xfrm>
        </p:spPr>
        <p:txBody>
          <a:bodyPr>
            <a:normAutofit fontScale="85000" lnSpcReduction="20000"/>
          </a:bodyPr>
          <a:lstStyle/>
          <a:p>
            <a:r>
              <a:rPr lang="tr-TR" sz="6200" dirty="0" smtClean="0">
                <a:solidFill>
                  <a:schemeClr val="bg1"/>
                </a:solidFill>
              </a:rPr>
              <a:t>Faz </a:t>
            </a:r>
            <a:r>
              <a:rPr lang="tr-TR" sz="6200" dirty="0">
                <a:solidFill>
                  <a:schemeClr val="bg1"/>
                </a:solidFill>
              </a:rPr>
              <a:t>I</a:t>
            </a:r>
            <a:r>
              <a:rPr lang="tr-TR" sz="6200" b="1" dirty="0">
                <a:solidFill>
                  <a:schemeClr val="bg1"/>
                </a:solidFill>
              </a:rPr>
              <a:t> </a:t>
            </a:r>
            <a:endParaRPr lang="tr-TR" sz="6200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Karma fonksiyonlu </a:t>
            </a:r>
            <a:r>
              <a:rPr lang="tr-TR" dirty="0" err="1">
                <a:solidFill>
                  <a:schemeClr val="bg1"/>
                </a:solidFill>
              </a:rPr>
              <a:t>oksidazlar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sz="6400" dirty="0">
                <a:solidFill>
                  <a:schemeClr val="bg1"/>
                </a:solidFill>
              </a:rPr>
              <a:t>Faz II </a:t>
            </a:r>
          </a:p>
          <a:p>
            <a:r>
              <a:rPr lang="tr-TR" dirty="0" err="1">
                <a:solidFill>
                  <a:schemeClr val="bg1"/>
                </a:solidFill>
              </a:rPr>
              <a:t>Konjügasyon</a:t>
            </a:r>
            <a:r>
              <a:rPr lang="tr-TR" dirty="0">
                <a:solidFill>
                  <a:schemeClr val="bg1"/>
                </a:solidFill>
              </a:rPr>
              <a:t> (</a:t>
            </a:r>
            <a:r>
              <a:rPr lang="tr-TR" dirty="0" err="1">
                <a:solidFill>
                  <a:schemeClr val="bg1"/>
                </a:solidFill>
              </a:rPr>
              <a:t>Glukuronil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transferaz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err="1">
                <a:solidFill>
                  <a:schemeClr val="bg1"/>
                </a:solidFill>
              </a:rPr>
              <a:t>sülfo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transferaz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err="1">
                <a:solidFill>
                  <a:schemeClr val="bg1"/>
                </a:solidFill>
              </a:rPr>
              <a:t>glutatyon</a:t>
            </a:r>
            <a:r>
              <a:rPr lang="tr-TR" dirty="0">
                <a:solidFill>
                  <a:schemeClr val="bg1"/>
                </a:solidFill>
              </a:rPr>
              <a:t> -S </a:t>
            </a:r>
            <a:r>
              <a:rPr lang="tr-TR" dirty="0" err="1">
                <a:solidFill>
                  <a:schemeClr val="bg1"/>
                </a:solidFill>
              </a:rPr>
              <a:t>transferaz</a:t>
            </a:r>
            <a:r>
              <a:rPr lang="tr-TR" dirty="0">
                <a:solidFill>
                  <a:schemeClr val="bg1"/>
                </a:solidFill>
              </a:rPr>
              <a:t>..)</a:t>
            </a:r>
          </a:p>
          <a:p>
            <a:pPr lvl="0"/>
            <a:r>
              <a:rPr lang="tr-TR" dirty="0" err="1">
                <a:solidFill>
                  <a:schemeClr val="bg1"/>
                </a:solidFill>
              </a:rPr>
              <a:t>Glutatyon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konj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tr-TR" dirty="0" err="1">
                <a:solidFill>
                  <a:schemeClr val="bg1"/>
                </a:solidFill>
              </a:rPr>
              <a:t>Gluküronik</a:t>
            </a:r>
            <a:r>
              <a:rPr lang="tr-TR" dirty="0">
                <a:solidFill>
                  <a:schemeClr val="bg1"/>
                </a:solidFill>
              </a:rPr>
              <a:t> asit </a:t>
            </a:r>
            <a:r>
              <a:rPr lang="tr-TR" dirty="0" err="1">
                <a:solidFill>
                  <a:schemeClr val="bg1"/>
                </a:solidFill>
              </a:rPr>
              <a:t>konj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Sülfat konj</a:t>
            </a:r>
            <a:r>
              <a:rPr lang="tr-TR" dirty="0" smtClean="0">
                <a:solidFill>
                  <a:schemeClr val="bg1"/>
                </a:solidFill>
              </a:rPr>
              <a:t>.*</a:t>
            </a:r>
          </a:p>
          <a:p>
            <a:pPr lvl="0"/>
            <a:r>
              <a:rPr lang="tr-TR" dirty="0" smtClean="0">
                <a:solidFill>
                  <a:schemeClr val="bg1"/>
                </a:solidFill>
              </a:rPr>
              <a:t>Aminoasit </a:t>
            </a:r>
            <a:r>
              <a:rPr lang="tr-TR" dirty="0" err="1">
                <a:solidFill>
                  <a:schemeClr val="bg1"/>
                </a:solidFill>
              </a:rPr>
              <a:t>konj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tr-TR" dirty="0" err="1">
                <a:solidFill>
                  <a:schemeClr val="bg1"/>
                </a:solidFill>
              </a:rPr>
              <a:t>Asetilasyon</a:t>
            </a:r>
            <a:r>
              <a:rPr lang="tr-TR" dirty="0" smtClean="0">
                <a:solidFill>
                  <a:schemeClr val="bg1"/>
                </a:solidFill>
              </a:rPr>
              <a:t>,</a:t>
            </a:r>
          </a:p>
          <a:p>
            <a:pPr lvl="0"/>
            <a:r>
              <a:rPr lang="tr-TR" dirty="0" err="1" smtClean="0">
                <a:solidFill>
                  <a:schemeClr val="bg1"/>
                </a:solidFill>
              </a:rPr>
              <a:t>Metilasyon</a:t>
            </a:r>
            <a:r>
              <a:rPr lang="tr-TR" dirty="0">
                <a:solidFill>
                  <a:schemeClr val="bg1"/>
                </a:solidFill>
              </a:rPr>
              <a:t>, </a:t>
            </a:r>
            <a:endParaRPr lang="tr-TR" dirty="0" smtClean="0">
              <a:solidFill>
                <a:schemeClr val="bg1"/>
              </a:solidFill>
            </a:endParaRPr>
          </a:p>
          <a:p>
            <a:pPr lvl="0"/>
            <a:r>
              <a:rPr lang="tr-TR" dirty="0" err="1" smtClean="0">
                <a:solidFill>
                  <a:schemeClr val="bg1"/>
                </a:solidFill>
              </a:rPr>
              <a:t>Merkaptürik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asit </a:t>
            </a:r>
            <a:r>
              <a:rPr lang="tr-TR" dirty="0" smtClean="0">
                <a:solidFill>
                  <a:schemeClr val="bg1"/>
                </a:solidFill>
              </a:rPr>
              <a:t>oluşumu</a:t>
            </a:r>
            <a:r>
              <a:rPr lang="tr-TR" dirty="0">
                <a:solidFill>
                  <a:schemeClr val="bg1"/>
                </a:solidFill>
              </a:rPr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5649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Detoksifikasyon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8552"/>
            <a:ext cx="7956376" cy="531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832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Faz 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Oksidasyon</a:t>
            </a:r>
            <a:r>
              <a:rPr lang="tr-TR" b="1" dirty="0">
                <a:solidFill>
                  <a:schemeClr val="bg1"/>
                </a:solidFill>
              </a:rPr>
              <a:t>: </a:t>
            </a:r>
            <a:r>
              <a:rPr lang="tr-TR" dirty="0">
                <a:solidFill>
                  <a:schemeClr val="bg1"/>
                </a:solidFill>
              </a:rPr>
              <a:t>Büyük bir kısmı karaciğer </a:t>
            </a:r>
            <a:r>
              <a:rPr lang="tr-TR" dirty="0" err="1">
                <a:solidFill>
                  <a:schemeClr val="bg1"/>
                </a:solidFill>
              </a:rPr>
              <a:t>parankim</a:t>
            </a:r>
            <a:r>
              <a:rPr lang="tr-TR" dirty="0">
                <a:solidFill>
                  <a:schemeClr val="bg1"/>
                </a:solidFill>
              </a:rPr>
              <a:t> hücrelerinin </a:t>
            </a:r>
            <a:r>
              <a:rPr lang="tr-TR" dirty="0" err="1">
                <a:solidFill>
                  <a:schemeClr val="bg1"/>
                </a:solidFill>
              </a:rPr>
              <a:t>mikrozomal</a:t>
            </a:r>
            <a:r>
              <a:rPr lang="tr-TR" dirty="0">
                <a:solidFill>
                  <a:schemeClr val="bg1"/>
                </a:solidFill>
              </a:rPr>
              <a:t> enzimleri tarafından gerçekleştirilir.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b="1" dirty="0" smtClean="0">
                <a:solidFill>
                  <a:schemeClr val="bg1"/>
                </a:solidFill>
              </a:rPr>
              <a:t>İndirgenme</a:t>
            </a:r>
            <a:r>
              <a:rPr lang="tr-TR" b="1" dirty="0">
                <a:solidFill>
                  <a:schemeClr val="bg1"/>
                </a:solidFill>
              </a:rPr>
              <a:t>: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Oksidasyon</a:t>
            </a:r>
            <a:r>
              <a:rPr lang="tr-TR" dirty="0">
                <a:solidFill>
                  <a:schemeClr val="bg1"/>
                </a:solidFill>
              </a:rPr>
              <a:t> reaksiyonlarına göre daha az gerçekleşir. Aldehitlerin alkole dönüşmesi, </a:t>
            </a:r>
            <a:r>
              <a:rPr lang="tr-TR" dirty="0" err="1">
                <a:solidFill>
                  <a:schemeClr val="bg1"/>
                </a:solidFill>
              </a:rPr>
              <a:t>azo</a:t>
            </a:r>
            <a:r>
              <a:rPr lang="tr-TR" dirty="0">
                <a:solidFill>
                  <a:schemeClr val="bg1"/>
                </a:solidFill>
              </a:rPr>
              <a:t> grubunun aminlere dönüşmesi, </a:t>
            </a:r>
            <a:r>
              <a:rPr lang="tr-TR" dirty="0" err="1">
                <a:solidFill>
                  <a:schemeClr val="bg1"/>
                </a:solidFill>
              </a:rPr>
              <a:t>nitro</a:t>
            </a:r>
            <a:r>
              <a:rPr lang="tr-TR" dirty="0">
                <a:solidFill>
                  <a:schemeClr val="bg1"/>
                </a:solidFill>
              </a:rPr>
              <a:t> grubunun </a:t>
            </a:r>
            <a:r>
              <a:rPr lang="tr-TR" dirty="0" err="1">
                <a:solidFill>
                  <a:schemeClr val="bg1"/>
                </a:solidFill>
              </a:rPr>
              <a:t>hidroksilaminlere</a:t>
            </a:r>
            <a:r>
              <a:rPr lang="tr-TR" dirty="0">
                <a:solidFill>
                  <a:schemeClr val="bg1"/>
                </a:solidFill>
              </a:rPr>
              <a:t> dönüşmesi.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b="1" dirty="0" smtClean="0">
                <a:solidFill>
                  <a:schemeClr val="bg1"/>
                </a:solidFill>
              </a:rPr>
              <a:t>Kopma</a:t>
            </a:r>
            <a:r>
              <a:rPr lang="tr-TR" dirty="0">
                <a:solidFill>
                  <a:schemeClr val="bg1"/>
                </a:solidFill>
              </a:rPr>
              <a:t>: </a:t>
            </a:r>
            <a:r>
              <a:rPr lang="tr-TR" dirty="0" err="1">
                <a:solidFill>
                  <a:schemeClr val="bg1"/>
                </a:solidFill>
              </a:rPr>
              <a:t>Ksenobiyotiğin</a:t>
            </a:r>
            <a:r>
              <a:rPr lang="tr-TR" dirty="0">
                <a:solidFill>
                  <a:schemeClr val="bg1"/>
                </a:solidFill>
              </a:rPr>
              <a:t> bir grubunun koparılması ya da iki parçaya bölünme. Hidroliz, O-</a:t>
            </a:r>
            <a:r>
              <a:rPr lang="tr-TR" dirty="0" err="1">
                <a:solidFill>
                  <a:schemeClr val="bg1"/>
                </a:solidFill>
              </a:rPr>
              <a:t>dealkilasyon</a:t>
            </a:r>
            <a:r>
              <a:rPr lang="tr-TR" dirty="0">
                <a:solidFill>
                  <a:schemeClr val="bg1"/>
                </a:solidFill>
              </a:rPr>
              <a:t>, N-</a:t>
            </a:r>
            <a:r>
              <a:rPr lang="tr-TR" dirty="0" err="1">
                <a:solidFill>
                  <a:schemeClr val="bg1"/>
                </a:solidFill>
              </a:rPr>
              <a:t>dealkilasyon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1690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Faz 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66018"/>
            <a:ext cx="9144000" cy="45259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Faz I metabolizması büyük ölçüde P450 enzimleri ile gerçekleşir. Bunlar "</a:t>
            </a:r>
            <a:r>
              <a:rPr lang="tr-TR" dirty="0" err="1">
                <a:solidFill>
                  <a:schemeClr val="bg1"/>
                </a:solidFill>
              </a:rPr>
              <a:t>heme</a:t>
            </a:r>
            <a:r>
              <a:rPr lang="tr-TR" dirty="0">
                <a:solidFill>
                  <a:schemeClr val="bg1"/>
                </a:solidFill>
              </a:rPr>
              <a:t>" içeren proteinlerdir ve birincil olarak karaciğerde bulunurlar. "450" rakamı;"</a:t>
            </a:r>
            <a:r>
              <a:rPr lang="tr-TR" dirty="0" err="1">
                <a:solidFill>
                  <a:schemeClr val="bg1"/>
                </a:solidFill>
              </a:rPr>
              <a:t>heme</a:t>
            </a:r>
            <a:r>
              <a:rPr lang="tr-TR" dirty="0">
                <a:solidFill>
                  <a:schemeClr val="bg1"/>
                </a:solidFill>
              </a:rPr>
              <a:t>" içeren karaciğer pigmentlerinin, </a:t>
            </a:r>
            <a:r>
              <a:rPr lang="tr-TR" dirty="0" err="1">
                <a:solidFill>
                  <a:schemeClr val="bg1"/>
                </a:solidFill>
              </a:rPr>
              <a:t>karbonmonokside</a:t>
            </a:r>
            <a:r>
              <a:rPr lang="tr-TR" dirty="0">
                <a:solidFill>
                  <a:schemeClr val="bg1"/>
                </a:solidFill>
              </a:rPr>
              <a:t> bağlandıktan sonra </a:t>
            </a:r>
            <a:r>
              <a:rPr lang="tr-TR" dirty="0" err="1">
                <a:solidFill>
                  <a:schemeClr val="bg1"/>
                </a:solidFill>
              </a:rPr>
              <a:t>absorbe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ettiği </a:t>
            </a:r>
            <a:r>
              <a:rPr lang="tr-TR" dirty="0">
                <a:solidFill>
                  <a:schemeClr val="bg1"/>
                </a:solidFill>
              </a:rPr>
              <a:t>ışığa  ait dalga boyunun nanometre olarak en yüksek değerini ifade eder. </a:t>
            </a:r>
            <a:endParaRPr lang="tr-TR" dirty="0"/>
          </a:p>
        </p:txBody>
      </p:sp>
      <p:pic>
        <p:nvPicPr>
          <p:cNvPr id="5124" name="Picture 4" descr="http://www.tcm.phy.cam.ac.uk/~mds21/thesis/img238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31" y="4365236"/>
            <a:ext cx="1728192" cy="13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37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900" dirty="0">
                <a:solidFill>
                  <a:schemeClr val="bg1"/>
                </a:solidFill>
              </a:rPr>
              <a:t>Faz I -</a:t>
            </a:r>
            <a:r>
              <a:rPr lang="tr-TR" sz="4900" dirty="0" err="1">
                <a:solidFill>
                  <a:schemeClr val="bg1"/>
                </a:solidFill>
              </a:rPr>
              <a:t>Sitokrom</a:t>
            </a:r>
            <a:r>
              <a:rPr lang="tr-TR" sz="4900" dirty="0">
                <a:solidFill>
                  <a:schemeClr val="bg1"/>
                </a:solidFill>
              </a:rPr>
              <a:t> p450 </a:t>
            </a: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Ksenobiyotiklerin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yarısından fazlası karaciğerde CYP450 sistemi ile </a:t>
            </a:r>
            <a:r>
              <a:rPr lang="tr-TR" dirty="0" err="1">
                <a:solidFill>
                  <a:schemeClr val="bg1"/>
                </a:solidFill>
              </a:rPr>
              <a:t>metabolize</a:t>
            </a:r>
            <a:r>
              <a:rPr lang="tr-TR" dirty="0">
                <a:solidFill>
                  <a:schemeClr val="bg1"/>
                </a:solidFill>
              </a:rPr>
              <a:t> edilir. </a:t>
            </a:r>
            <a:r>
              <a:rPr lang="tr-TR" dirty="0" err="1">
                <a:solidFill>
                  <a:schemeClr val="bg1"/>
                </a:solidFill>
              </a:rPr>
              <a:t>Endoplazmik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retikulumda</a:t>
            </a:r>
            <a:r>
              <a:rPr lang="tr-TR" dirty="0">
                <a:solidFill>
                  <a:schemeClr val="bg1"/>
                </a:solidFill>
              </a:rPr>
              <a:t> yerleşmiştir. </a:t>
            </a:r>
            <a:r>
              <a:rPr lang="tr-TR" dirty="0" err="1">
                <a:solidFill>
                  <a:schemeClr val="bg1"/>
                </a:solidFill>
              </a:rPr>
              <a:t>Mikrozomal</a:t>
            </a:r>
            <a:r>
              <a:rPr lang="tr-TR" dirty="0">
                <a:solidFill>
                  <a:schemeClr val="bg1"/>
                </a:solidFill>
              </a:rPr>
              <a:t> enzimler, karma fonksiyonlu </a:t>
            </a:r>
            <a:r>
              <a:rPr lang="tr-TR" dirty="0" err="1">
                <a:solidFill>
                  <a:schemeClr val="bg1"/>
                </a:solidFill>
              </a:rPr>
              <a:t>oksidazlar</a:t>
            </a:r>
            <a:r>
              <a:rPr lang="tr-TR" dirty="0">
                <a:solidFill>
                  <a:schemeClr val="bg1"/>
                </a:solidFill>
              </a:rPr>
              <a:t> diye de adlandırılır. </a:t>
            </a:r>
            <a:endParaRPr lang="tr-TR" dirty="0"/>
          </a:p>
          <a:p>
            <a:endParaRPr lang="tr-T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5679450" cy="275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314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2188840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Vücutta yaygın dağılım gösterir. </a:t>
            </a:r>
            <a:r>
              <a:rPr lang="tr-TR" dirty="0" err="1">
                <a:solidFill>
                  <a:schemeClr val="bg1"/>
                </a:solidFill>
              </a:rPr>
              <a:t>Ksenobiyotiklerin</a:t>
            </a:r>
            <a:r>
              <a:rPr lang="tr-TR" dirty="0">
                <a:solidFill>
                  <a:schemeClr val="bg1"/>
                </a:solidFill>
              </a:rPr>
              <a:t> yarısından fazlası karaciğerde CYP450 sistemi ile </a:t>
            </a:r>
            <a:r>
              <a:rPr lang="tr-TR" dirty="0" err="1">
                <a:solidFill>
                  <a:schemeClr val="bg1"/>
                </a:solidFill>
              </a:rPr>
              <a:t>metabolize</a:t>
            </a:r>
            <a:r>
              <a:rPr lang="tr-TR" dirty="0">
                <a:solidFill>
                  <a:schemeClr val="bg1"/>
                </a:solidFill>
              </a:rPr>
              <a:t> edilir. </a:t>
            </a:r>
            <a:r>
              <a:rPr lang="tr-TR" dirty="0" err="1">
                <a:solidFill>
                  <a:schemeClr val="bg1"/>
                </a:solidFill>
              </a:rPr>
              <a:t>Endoplazmik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retikulumda</a:t>
            </a:r>
            <a:r>
              <a:rPr lang="tr-TR" dirty="0">
                <a:solidFill>
                  <a:schemeClr val="bg1"/>
                </a:solidFill>
              </a:rPr>
              <a:t> yerleşmiştir. </a:t>
            </a:r>
            <a:r>
              <a:rPr lang="tr-TR" dirty="0"/>
              <a:t> 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900" dirty="0">
                <a:solidFill>
                  <a:schemeClr val="bg1"/>
                </a:solidFill>
              </a:rPr>
              <a:t>Faz I -</a:t>
            </a:r>
            <a:r>
              <a:rPr lang="tr-TR" sz="4900" dirty="0" err="1">
                <a:solidFill>
                  <a:schemeClr val="bg1"/>
                </a:solidFill>
              </a:rPr>
              <a:t>Sitokrom</a:t>
            </a:r>
            <a:r>
              <a:rPr lang="tr-TR" sz="4900" dirty="0">
                <a:solidFill>
                  <a:schemeClr val="bg1"/>
                </a:solidFill>
              </a:rPr>
              <a:t> p450 </a:t>
            </a: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upload.wikimedia.org/wikipedia/commons/thumb/3/39/P450cycle.svg/800px-P450cyc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76324"/>
            <a:ext cx="5900564" cy="44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85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P450 enzim sistemi; dışarıdan </a:t>
            </a:r>
            <a:r>
              <a:rPr lang="tr-TR" dirty="0" err="1" smtClean="0">
                <a:solidFill>
                  <a:schemeClr val="bg1"/>
                </a:solidFill>
              </a:rPr>
              <a:t>alınantüm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kimyasalrı</a:t>
            </a:r>
            <a:r>
              <a:rPr lang="tr-TR" dirty="0" smtClean="0">
                <a:solidFill>
                  <a:schemeClr val="bg1"/>
                </a:solidFill>
              </a:rPr>
              <a:t> özelliklede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ilaçlar</a:t>
            </a:r>
            <a:r>
              <a:rPr lang="tr-TR" dirty="0">
                <a:solidFill>
                  <a:schemeClr val="bg1"/>
                </a:solidFill>
              </a:rPr>
              <a:t>,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kimyasal </a:t>
            </a:r>
            <a:r>
              <a:rPr lang="tr-TR" dirty="0">
                <a:solidFill>
                  <a:schemeClr val="bg1"/>
                </a:solidFill>
              </a:rPr>
              <a:t>maddeler,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insektisidler</a:t>
            </a:r>
            <a:r>
              <a:rPr lang="tr-TR" dirty="0">
                <a:solidFill>
                  <a:schemeClr val="bg1"/>
                </a:solidFill>
              </a:rPr>
              <a:t>,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petrol </a:t>
            </a:r>
            <a:r>
              <a:rPr lang="tr-TR" dirty="0">
                <a:solidFill>
                  <a:schemeClr val="bg1"/>
                </a:solidFill>
              </a:rPr>
              <a:t>ürünleri vb. maddeleri </a:t>
            </a:r>
            <a:r>
              <a:rPr lang="tr-TR" dirty="0" err="1">
                <a:solidFill>
                  <a:schemeClr val="bg1"/>
                </a:solidFill>
              </a:rPr>
              <a:t>metabolize</a:t>
            </a:r>
            <a:r>
              <a:rPr lang="tr-TR" dirty="0">
                <a:solidFill>
                  <a:schemeClr val="bg1"/>
                </a:solidFill>
              </a:rPr>
              <a:t> eden sistemdir</a:t>
            </a:r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900" dirty="0">
                <a:solidFill>
                  <a:schemeClr val="bg1"/>
                </a:solidFill>
              </a:rPr>
              <a:t>Faz I -</a:t>
            </a:r>
            <a:r>
              <a:rPr lang="tr-TR" sz="4900" dirty="0" err="1">
                <a:solidFill>
                  <a:schemeClr val="bg1"/>
                </a:solidFill>
              </a:rPr>
              <a:t>Sitokrom</a:t>
            </a:r>
            <a:r>
              <a:rPr lang="tr-TR" sz="4900" dirty="0">
                <a:solidFill>
                  <a:schemeClr val="bg1"/>
                </a:solidFill>
              </a:rPr>
              <a:t> p450 </a:t>
            </a: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5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Faz I- </a:t>
            </a:r>
            <a:r>
              <a:rPr lang="tr-TR" dirty="0" err="1" smtClean="0">
                <a:solidFill>
                  <a:schemeClr val="bg1"/>
                </a:solidFill>
              </a:rPr>
              <a:t>Sitokrom</a:t>
            </a:r>
            <a:r>
              <a:rPr lang="tr-TR" dirty="0" smtClean="0">
                <a:solidFill>
                  <a:schemeClr val="bg1"/>
                </a:solidFill>
              </a:rPr>
              <a:t> P450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Mikrozomal</a:t>
            </a:r>
            <a:r>
              <a:rPr lang="tr-TR" dirty="0">
                <a:solidFill>
                  <a:schemeClr val="bg1"/>
                </a:solidFill>
              </a:rPr>
              <a:t> enzimler, karma fonksiyonlu </a:t>
            </a:r>
            <a:r>
              <a:rPr lang="tr-TR" dirty="0" err="1">
                <a:solidFill>
                  <a:schemeClr val="bg1"/>
                </a:solidFill>
              </a:rPr>
              <a:t>oksidazlar</a:t>
            </a:r>
            <a:r>
              <a:rPr lang="tr-TR" dirty="0">
                <a:solidFill>
                  <a:schemeClr val="bg1"/>
                </a:solidFill>
              </a:rPr>
              <a:t> diye de adlandırılır. Vücutta yaygın dağılım gösterir </a:t>
            </a:r>
            <a:r>
              <a:rPr lang="tr-TR" dirty="0" err="1">
                <a:solidFill>
                  <a:schemeClr val="bg1"/>
                </a:solidFill>
              </a:rPr>
              <a:t>Oksidasyon</a:t>
            </a:r>
            <a:r>
              <a:rPr lang="tr-TR" dirty="0">
                <a:solidFill>
                  <a:schemeClr val="bg1"/>
                </a:solidFill>
              </a:rPr>
              <a:t>  Büyük kısmı karaciğer </a:t>
            </a:r>
            <a:r>
              <a:rPr lang="tr-TR" dirty="0" err="1">
                <a:solidFill>
                  <a:schemeClr val="bg1"/>
                </a:solidFill>
              </a:rPr>
              <a:t>parenkima</a:t>
            </a:r>
            <a:r>
              <a:rPr lang="tr-TR" dirty="0">
                <a:solidFill>
                  <a:schemeClr val="bg1"/>
                </a:solidFill>
              </a:rPr>
              <a:t> hücresinin </a:t>
            </a:r>
            <a:r>
              <a:rPr lang="tr-TR" dirty="0" err="1">
                <a:solidFill>
                  <a:schemeClr val="bg1"/>
                </a:solidFill>
              </a:rPr>
              <a:t>mikrozomal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sitokrom</a:t>
            </a:r>
            <a:r>
              <a:rPr lang="tr-TR" dirty="0">
                <a:solidFill>
                  <a:schemeClr val="bg1"/>
                </a:solidFill>
              </a:rPr>
              <a:t> P450 (CYP) enzimleri tarafından yapılır.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510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İki veya daha fazla </a:t>
            </a:r>
            <a:r>
              <a:rPr lang="tr-TR" dirty="0" err="1">
                <a:solidFill>
                  <a:schemeClr val="bg1"/>
                </a:solidFill>
              </a:rPr>
              <a:t>toksik</a:t>
            </a:r>
            <a:r>
              <a:rPr lang="tr-TR" dirty="0">
                <a:solidFill>
                  <a:schemeClr val="bg1"/>
                </a:solidFill>
              </a:rPr>
              <a:t> madde varlığında zehirlilik için 4 şekilde etkileşim söz konusudur:</a:t>
            </a:r>
          </a:p>
          <a:p>
            <a:r>
              <a:rPr lang="tr-TR" b="1" i="1" dirty="0" smtClean="0">
                <a:solidFill>
                  <a:schemeClr val="bg1"/>
                </a:solidFill>
              </a:rPr>
              <a:t>Toplam etkileşim</a:t>
            </a:r>
          </a:p>
          <a:p>
            <a:r>
              <a:rPr lang="tr-TR" b="1" i="1" dirty="0" err="1">
                <a:solidFill>
                  <a:schemeClr val="bg1"/>
                </a:solidFill>
              </a:rPr>
              <a:t>Sinerjik</a:t>
            </a:r>
            <a:r>
              <a:rPr lang="tr-TR" b="1" i="1" dirty="0">
                <a:solidFill>
                  <a:schemeClr val="bg1"/>
                </a:solidFill>
              </a:rPr>
              <a:t> etkileşim</a:t>
            </a:r>
            <a:r>
              <a:rPr lang="tr-TR" b="1" i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tr-TR" b="1" i="1" dirty="0">
                <a:solidFill>
                  <a:schemeClr val="bg1"/>
                </a:solidFill>
              </a:rPr>
              <a:t>Potansiyel etkileşim</a:t>
            </a:r>
            <a:r>
              <a:rPr lang="tr-TR" b="1" i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tr-TR" b="1" i="1" dirty="0" err="1">
                <a:solidFill>
                  <a:schemeClr val="bg1"/>
                </a:solidFill>
              </a:rPr>
              <a:t>Antagonistik</a:t>
            </a:r>
            <a:r>
              <a:rPr lang="tr-TR" b="1" i="1" dirty="0">
                <a:solidFill>
                  <a:schemeClr val="bg1"/>
                </a:solidFill>
              </a:rPr>
              <a:t> Ters  etkileşim:</a:t>
            </a:r>
          </a:p>
          <a:p>
            <a:endParaRPr lang="tr-TR" b="1" i="1" dirty="0">
              <a:solidFill>
                <a:schemeClr val="bg1"/>
              </a:solidFill>
            </a:endParaRPr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i="1" dirty="0" err="1">
                <a:solidFill>
                  <a:schemeClr val="bg1"/>
                </a:solidFill>
              </a:rPr>
              <a:t>Toksik</a:t>
            </a:r>
            <a:r>
              <a:rPr lang="tr-TR" b="1" i="1" dirty="0">
                <a:solidFill>
                  <a:schemeClr val="bg1"/>
                </a:solidFill>
              </a:rPr>
              <a:t> maddelerin Etkileşimi</a:t>
            </a:r>
            <a:br>
              <a:rPr lang="tr-TR" b="1" i="1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44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Sitokrom</a:t>
            </a:r>
            <a:r>
              <a:rPr lang="tr-TR" dirty="0" smtClean="0">
                <a:solidFill>
                  <a:schemeClr val="bg1"/>
                </a:solidFill>
              </a:rPr>
              <a:t> P450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773016"/>
          </a:xfrm>
        </p:spPr>
        <p:txBody>
          <a:bodyPr>
            <a:normAutofit fontScale="775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Bir </a:t>
            </a:r>
            <a:r>
              <a:rPr lang="tr-TR" dirty="0" err="1">
                <a:solidFill>
                  <a:schemeClr val="bg1"/>
                </a:solidFill>
              </a:rPr>
              <a:t>sitokrom</a:t>
            </a:r>
            <a:r>
              <a:rPr lang="tr-TR" dirty="0">
                <a:solidFill>
                  <a:schemeClr val="bg1"/>
                </a:solidFill>
              </a:rPr>
              <a:t> P450 enzimi ortalama 50 amino asitten oluşmaktadır.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Hücre içerisinde bulunan diğer </a:t>
            </a:r>
            <a:r>
              <a:rPr lang="tr-TR" dirty="0" err="1">
                <a:solidFill>
                  <a:schemeClr val="bg1"/>
                </a:solidFill>
              </a:rPr>
              <a:t>hemoproteinlerden</a:t>
            </a:r>
            <a:r>
              <a:rPr lang="tr-TR" dirty="0">
                <a:solidFill>
                  <a:schemeClr val="bg1"/>
                </a:solidFill>
              </a:rPr>
              <a:t> farklı olarak </a:t>
            </a:r>
            <a:r>
              <a:rPr lang="tr-TR" dirty="0" err="1">
                <a:solidFill>
                  <a:schemeClr val="bg1"/>
                </a:solidFill>
              </a:rPr>
              <a:t>sitokrom</a:t>
            </a:r>
            <a:r>
              <a:rPr lang="tr-TR" dirty="0">
                <a:solidFill>
                  <a:schemeClr val="bg1"/>
                </a:solidFill>
              </a:rPr>
              <a:t> P450 enzimleri, </a:t>
            </a:r>
            <a:r>
              <a:rPr lang="tr-TR" b="1" dirty="0" err="1">
                <a:solidFill>
                  <a:schemeClr val="bg1"/>
                </a:solidFill>
              </a:rPr>
              <a:t>karboksi</a:t>
            </a:r>
            <a:r>
              <a:rPr lang="tr-TR" b="1" dirty="0">
                <a:solidFill>
                  <a:schemeClr val="bg1"/>
                </a:solidFill>
              </a:rPr>
              <a:t> terminali yakınında içerdikleri </a:t>
            </a:r>
            <a:r>
              <a:rPr lang="tr-TR" b="1" dirty="0" err="1">
                <a:solidFill>
                  <a:schemeClr val="bg1"/>
                </a:solidFill>
              </a:rPr>
              <a:t>sistein</a:t>
            </a:r>
            <a:r>
              <a:rPr lang="tr-TR" b="1" dirty="0">
                <a:solidFill>
                  <a:schemeClr val="bg1"/>
                </a:solidFill>
              </a:rPr>
              <a:t> amino asitleri aracılığıyla</a:t>
            </a:r>
            <a:r>
              <a:rPr lang="tr-TR" dirty="0">
                <a:solidFill>
                  <a:schemeClr val="bg1"/>
                </a:solidFill>
              </a:rPr>
              <a:t>, kimyasal maddelerin hem grubuna bağlanabileceği bir yapı oluşturmaktadır. </a:t>
            </a:r>
          </a:p>
          <a:p>
            <a:r>
              <a:rPr lang="tr-TR" b="1" dirty="0" err="1" smtClean="0">
                <a:solidFill>
                  <a:schemeClr val="bg1"/>
                </a:solidFill>
              </a:rPr>
              <a:t>Sistein</a:t>
            </a:r>
            <a:r>
              <a:rPr lang="tr-TR" b="1" dirty="0" smtClean="0">
                <a:solidFill>
                  <a:schemeClr val="bg1"/>
                </a:solidFill>
              </a:rPr>
              <a:t> amino asitlerinde bulunan </a:t>
            </a:r>
            <a:r>
              <a:rPr lang="tr-TR" b="1" dirty="0" err="1" smtClean="0">
                <a:solidFill>
                  <a:schemeClr val="bg1"/>
                </a:solidFill>
              </a:rPr>
              <a:t>tioalkol</a:t>
            </a:r>
            <a:r>
              <a:rPr lang="tr-TR" b="1" dirty="0" smtClean="0">
                <a:solidFill>
                  <a:schemeClr val="bg1"/>
                </a:solidFill>
              </a:rPr>
              <a:t> (-SH) grubu demirin porfirin halkasının</a:t>
            </a:r>
            <a:r>
              <a:rPr lang="tr-TR" dirty="0" smtClean="0">
                <a:solidFill>
                  <a:schemeClr val="bg1"/>
                </a:solidFill>
              </a:rPr>
              <a:t> elektron yoğunluğunu değiştirerek moleküler oksijenin aktivasyonu için elektronik bir merkez oluşturmaktadır.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upload.wikimedia.org/wikipedia/commons/thumb/9/91/FeIVO_2.tif/lossy-page1-751px-FeIVO_2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7153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34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Sitokrom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P450 enzimleri, hücre içi kimyasal moleküllerden </a:t>
            </a:r>
            <a:r>
              <a:rPr lang="tr-TR" b="1" dirty="0">
                <a:solidFill>
                  <a:schemeClr val="bg1"/>
                </a:solidFill>
              </a:rPr>
              <a:t>çoğunun NADPH (</a:t>
            </a:r>
            <a:r>
              <a:rPr lang="tr-TR" b="1" dirty="0" err="1">
                <a:solidFill>
                  <a:schemeClr val="bg1"/>
                </a:solidFill>
              </a:rPr>
              <a:t>Nikotinamid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Adenin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Dinükleotit</a:t>
            </a:r>
            <a:r>
              <a:rPr lang="tr-TR" b="1" dirty="0">
                <a:solidFill>
                  <a:schemeClr val="bg1"/>
                </a:solidFill>
              </a:rPr>
              <a:t> Fosfat) ve Ot (Moleküler oksijen) bağımlı </a:t>
            </a:r>
            <a:r>
              <a:rPr lang="tr-TR" b="1" dirty="0" err="1">
                <a:solidFill>
                  <a:schemeClr val="bg1"/>
                </a:solidFill>
              </a:rPr>
              <a:t>oksidatif</a:t>
            </a:r>
            <a:r>
              <a:rPr lang="tr-TR" b="1" dirty="0">
                <a:solidFill>
                  <a:schemeClr val="bg1"/>
                </a:solidFill>
              </a:rPr>
              <a:t> transformasyonunu </a:t>
            </a:r>
            <a:r>
              <a:rPr lang="tr-TR" b="1" dirty="0" err="1">
                <a:solidFill>
                  <a:schemeClr val="bg1"/>
                </a:solidFill>
              </a:rPr>
              <a:t>katalizlemektedir</a:t>
            </a:r>
            <a:r>
              <a:rPr lang="tr-TR" dirty="0">
                <a:solidFill>
                  <a:schemeClr val="bg1"/>
                </a:solidFill>
              </a:rPr>
              <a:t>.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Bazı </a:t>
            </a:r>
            <a:r>
              <a:rPr lang="tr-TR" dirty="0" err="1">
                <a:solidFill>
                  <a:schemeClr val="bg1"/>
                </a:solidFill>
              </a:rPr>
              <a:t>sitokrom</a:t>
            </a:r>
            <a:r>
              <a:rPr lang="tr-TR" dirty="0">
                <a:solidFill>
                  <a:schemeClr val="bg1"/>
                </a:solidFill>
              </a:rPr>
              <a:t> P450 enzimleri belirli kimyasal maddeleri </a:t>
            </a:r>
            <a:r>
              <a:rPr lang="tr-TR" dirty="0" err="1">
                <a:solidFill>
                  <a:schemeClr val="bg1"/>
                </a:solidFill>
              </a:rPr>
              <a:t>katalizleme</a:t>
            </a:r>
            <a:r>
              <a:rPr lang="tr-TR" dirty="0">
                <a:solidFill>
                  <a:schemeClr val="bg1"/>
                </a:solidFill>
              </a:rPr>
              <a:t> reaksiyonlarına özgündür ve sadece bu maddelerin reaksiyonlarına katılmaktadır</a:t>
            </a:r>
            <a:r>
              <a:rPr lang="tr-TR" b="1" dirty="0">
                <a:solidFill>
                  <a:schemeClr val="bg1"/>
                </a:solidFill>
              </a:rPr>
              <a:t>. </a:t>
            </a:r>
            <a:endParaRPr lang="tr-TR" b="1" dirty="0" smtClean="0">
              <a:solidFill>
                <a:schemeClr val="bg1"/>
              </a:solidFill>
            </a:endParaRPr>
          </a:p>
          <a:p>
            <a:r>
              <a:rPr lang="tr-TR" b="1" dirty="0" smtClean="0">
                <a:solidFill>
                  <a:schemeClr val="bg1"/>
                </a:solidFill>
              </a:rPr>
              <a:t>Bunun </a:t>
            </a:r>
            <a:r>
              <a:rPr lang="tr-TR" b="1" dirty="0">
                <a:solidFill>
                  <a:schemeClr val="bg1"/>
                </a:solidFill>
              </a:rPr>
              <a:t>yanı sıra, bir çok kimyasal maddenin </a:t>
            </a:r>
            <a:r>
              <a:rPr lang="tr-TR" b="1" dirty="0" err="1">
                <a:solidFill>
                  <a:schemeClr val="bg1"/>
                </a:solidFill>
              </a:rPr>
              <a:t>katalizlenme</a:t>
            </a:r>
            <a:r>
              <a:rPr lang="tr-TR" b="1" dirty="0">
                <a:solidFill>
                  <a:schemeClr val="bg1"/>
                </a:solidFill>
              </a:rPr>
              <a:t> reaksiyonlarına katılan </a:t>
            </a:r>
            <a:r>
              <a:rPr lang="tr-TR" b="1" dirty="0" err="1">
                <a:solidFill>
                  <a:schemeClr val="bg1"/>
                </a:solidFill>
              </a:rPr>
              <a:t>sitokrom</a:t>
            </a:r>
            <a:r>
              <a:rPr lang="tr-TR" b="1" dirty="0">
                <a:solidFill>
                  <a:schemeClr val="bg1"/>
                </a:solidFill>
              </a:rPr>
              <a:t> P450 enzimleri de bulunmaktadır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Sitokrom</a:t>
            </a:r>
            <a:r>
              <a:rPr lang="tr-TR" dirty="0" smtClean="0">
                <a:solidFill>
                  <a:schemeClr val="bg1"/>
                </a:solidFill>
              </a:rPr>
              <a:t> P450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77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d) </a:t>
            </a:r>
            <a:r>
              <a:rPr lang="tr-TR" dirty="0" err="1">
                <a:solidFill>
                  <a:schemeClr val="bg1"/>
                </a:solidFill>
              </a:rPr>
              <a:t>Sitokrom</a:t>
            </a:r>
            <a:r>
              <a:rPr lang="tr-TR" dirty="0">
                <a:solidFill>
                  <a:schemeClr val="bg1"/>
                </a:solidFill>
              </a:rPr>
              <a:t> P450 enzimleri insan vücudunun </a:t>
            </a:r>
            <a:r>
              <a:rPr lang="tr-TR" b="1" dirty="0">
                <a:solidFill>
                  <a:schemeClr val="bg1"/>
                </a:solidFill>
              </a:rPr>
              <a:t>hemen her dokusunda bulunmaktadır</a:t>
            </a:r>
            <a:r>
              <a:rPr lang="tr-TR" dirty="0">
                <a:solidFill>
                  <a:schemeClr val="bg1"/>
                </a:solidFill>
              </a:rPr>
              <a:t>. </a:t>
            </a:r>
            <a:r>
              <a:rPr lang="tr-TR" b="1" dirty="0">
                <a:solidFill>
                  <a:schemeClr val="bg1"/>
                </a:solidFill>
              </a:rPr>
              <a:t>Karaciğer, bağırsak ve adrenal bez korteksinde diğer </a:t>
            </a:r>
            <a:r>
              <a:rPr lang="tr-TR" b="1" dirty="0" err="1">
                <a:solidFill>
                  <a:schemeClr val="bg1"/>
                </a:solidFill>
              </a:rPr>
              <a:t>hemoproteinlere</a:t>
            </a:r>
            <a:r>
              <a:rPr lang="tr-TR" b="1" dirty="0">
                <a:solidFill>
                  <a:schemeClr val="bg1"/>
                </a:solidFill>
              </a:rPr>
              <a:t> göre daha fazla bulunmaktadır.</a:t>
            </a:r>
            <a:r>
              <a:rPr lang="tr-TR" dirty="0">
                <a:solidFill>
                  <a:schemeClr val="bg1"/>
                </a:solidFill>
              </a:rPr>
              <a:t> Ayrıca bazı </a:t>
            </a:r>
            <a:r>
              <a:rPr lang="tr-TR" dirty="0" err="1">
                <a:solidFill>
                  <a:schemeClr val="bg1"/>
                </a:solidFill>
              </a:rPr>
              <a:t>sitokrom</a:t>
            </a:r>
            <a:r>
              <a:rPr lang="tr-TR" dirty="0">
                <a:solidFill>
                  <a:schemeClr val="bg1"/>
                </a:solidFill>
              </a:rPr>
              <a:t> P450 enzimleri dokuya özgül olabilmektedir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Sitokrom</a:t>
            </a:r>
            <a:r>
              <a:rPr lang="tr-TR" dirty="0" smtClean="0">
                <a:solidFill>
                  <a:schemeClr val="bg1"/>
                </a:solidFill>
              </a:rPr>
              <a:t> P450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11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Sitokrom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P450 enzimlerinin hücre içi ekspresyon seviyesi çeşitli indükleyici ajanlar vasıtasıyla indüklenmektedir.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b="1" dirty="0" smtClean="0">
                <a:solidFill>
                  <a:schemeClr val="bg1"/>
                </a:solidFill>
              </a:rPr>
              <a:t>Ekspresyon </a:t>
            </a:r>
            <a:r>
              <a:rPr lang="tr-TR" b="1" dirty="0">
                <a:solidFill>
                  <a:schemeClr val="bg1"/>
                </a:solidFill>
              </a:rPr>
              <a:t>seviyesi artan </a:t>
            </a:r>
            <a:r>
              <a:rPr lang="tr-TR" b="1" dirty="0" err="1">
                <a:solidFill>
                  <a:schemeClr val="bg1"/>
                </a:solidFill>
              </a:rPr>
              <a:t>sitokrom</a:t>
            </a:r>
            <a:r>
              <a:rPr lang="tr-TR" b="1" dirty="0">
                <a:solidFill>
                  <a:schemeClr val="bg1"/>
                </a:solidFill>
              </a:rPr>
              <a:t> P450 enziminin türü, indükleyici ajana göre değişiklik göstermektedir</a:t>
            </a:r>
            <a:r>
              <a:rPr lang="tr-TR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Sitokrom</a:t>
            </a:r>
            <a:r>
              <a:rPr lang="tr-TR" dirty="0">
                <a:solidFill>
                  <a:schemeClr val="bg1"/>
                </a:solidFill>
              </a:rPr>
              <a:t> P450 gen ailesine mensup farklı üyeler, farklı indükleyici ajanlar tarafından indüklenmektedir</a:t>
            </a:r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Sitokrom</a:t>
            </a:r>
            <a:r>
              <a:rPr lang="tr-TR" dirty="0" smtClean="0">
                <a:solidFill>
                  <a:schemeClr val="bg1"/>
                </a:solidFill>
              </a:rPr>
              <a:t> P450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52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75" y="1701177"/>
            <a:ext cx="6075249" cy="34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Faz I- </a:t>
            </a:r>
            <a:r>
              <a:rPr lang="tr-TR" dirty="0" err="1" smtClean="0">
                <a:solidFill>
                  <a:schemeClr val="bg1"/>
                </a:solidFill>
              </a:rPr>
              <a:t>Sitokrom</a:t>
            </a:r>
            <a:r>
              <a:rPr lang="tr-TR" dirty="0" smtClean="0">
                <a:solidFill>
                  <a:schemeClr val="bg1"/>
                </a:solidFill>
              </a:rPr>
              <a:t> P450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0" y="530120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İnsanda 50’den fazla CYP450 </a:t>
            </a:r>
            <a:r>
              <a:rPr lang="tr-TR" dirty="0" err="1">
                <a:solidFill>
                  <a:schemeClr val="bg1"/>
                </a:solidFill>
              </a:rPr>
              <a:t>izozimi</a:t>
            </a:r>
            <a:r>
              <a:rPr lang="tr-TR" dirty="0">
                <a:solidFill>
                  <a:schemeClr val="bg1"/>
                </a:solidFill>
              </a:rPr>
              <a:t> saptanmış olup, bunlar amino </a:t>
            </a:r>
            <a:r>
              <a:rPr lang="tr-TR" dirty="0" err="1">
                <a:solidFill>
                  <a:schemeClr val="bg1"/>
                </a:solidFill>
              </a:rPr>
              <a:t>asid</a:t>
            </a:r>
            <a:r>
              <a:rPr lang="tr-TR" dirty="0">
                <a:solidFill>
                  <a:schemeClr val="bg1"/>
                </a:solidFill>
              </a:rPr>
              <a:t> sırası (sekans) benzerliklerine göre 17 familya, 39 alt familya içinde sınıflandırılmışlardır. </a:t>
            </a:r>
          </a:p>
        </p:txBody>
      </p:sp>
    </p:spTree>
    <p:extLst>
      <p:ext uri="{BB962C8B-B14F-4D97-AF65-F5344CB8AC3E}">
        <p14:creationId xmlns:p14="http://schemas.microsoft.com/office/powerpoint/2010/main" val="1291161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" y="1124744"/>
            <a:ext cx="9144000" cy="497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835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Faz I- </a:t>
            </a:r>
            <a:r>
              <a:rPr lang="tr-TR" dirty="0" err="1" smtClean="0">
                <a:solidFill>
                  <a:schemeClr val="bg1"/>
                </a:solidFill>
              </a:rPr>
              <a:t>Sitokrom</a:t>
            </a:r>
            <a:r>
              <a:rPr lang="tr-TR" dirty="0" smtClean="0">
                <a:solidFill>
                  <a:schemeClr val="bg1"/>
                </a:solidFill>
              </a:rPr>
              <a:t> P450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81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Faz II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FAZ II reaksiyonları </a:t>
            </a:r>
            <a:r>
              <a:rPr lang="tr-TR" dirty="0" err="1">
                <a:solidFill>
                  <a:schemeClr val="bg1"/>
                </a:solidFill>
              </a:rPr>
              <a:t>Konjügasyon</a:t>
            </a:r>
            <a:r>
              <a:rPr lang="tr-TR" dirty="0">
                <a:solidFill>
                  <a:schemeClr val="bg1"/>
                </a:solidFill>
              </a:rPr>
              <a:t> (</a:t>
            </a:r>
            <a:r>
              <a:rPr lang="tr-TR" dirty="0" err="1">
                <a:solidFill>
                  <a:schemeClr val="bg1"/>
                </a:solidFill>
              </a:rPr>
              <a:t>Glukuronil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transferaz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err="1">
                <a:solidFill>
                  <a:schemeClr val="bg1"/>
                </a:solidFill>
              </a:rPr>
              <a:t>sülfo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transferaz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err="1">
                <a:solidFill>
                  <a:schemeClr val="bg1"/>
                </a:solidFill>
              </a:rPr>
              <a:t>glutatyon</a:t>
            </a:r>
            <a:r>
              <a:rPr lang="tr-TR" dirty="0">
                <a:solidFill>
                  <a:schemeClr val="bg1"/>
                </a:solidFill>
              </a:rPr>
              <a:t> -S </a:t>
            </a:r>
            <a:r>
              <a:rPr lang="tr-TR" dirty="0" err="1">
                <a:solidFill>
                  <a:schemeClr val="bg1"/>
                </a:solidFill>
              </a:rPr>
              <a:t>transferaz</a:t>
            </a:r>
            <a:r>
              <a:rPr lang="tr-TR" dirty="0">
                <a:solidFill>
                  <a:schemeClr val="bg1"/>
                </a:solidFill>
              </a:rPr>
              <a:t>..)</a:t>
            </a:r>
          </a:p>
          <a:p>
            <a:r>
              <a:rPr lang="tr-TR" dirty="0">
                <a:solidFill>
                  <a:schemeClr val="bg1"/>
                </a:solidFill>
              </a:rPr>
              <a:t>Faz II reaksiyonlarının da yaşa bağımlı olduğu gösterilmiştir. Bebeklerde ve çocuklarda </a:t>
            </a:r>
            <a:r>
              <a:rPr lang="tr-TR" dirty="0" err="1">
                <a:solidFill>
                  <a:schemeClr val="bg1"/>
                </a:solidFill>
              </a:rPr>
              <a:t>asetanilid</a:t>
            </a:r>
            <a:r>
              <a:rPr lang="tr-TR" dirty="0">
                <a:solidFill>
                  <a:schemeClr val="bg1"/>
                </a:solidFill>
              </a:rPr>
              <a:t> metabolizması in </a:t>
            </a:r>
            <a:r>
              <a:rPr lang="tr-TR" dirty="0" err="1">
                <a:solidFill>
                  <a:schemeClr val="bg1"/>
                </a:solidFill>
              </a:rPr>
              <a:t>vivo</a:t>
            </a:r>
            <a:r>
              <a:rPr lang="tr-TR" dirty="0">
                <a:solidFill>
                  <a:schemeClr val="bg1"/>
                </a:solidFill>
              </a:rPr>
              <a:t> olarak araştırılmıştır.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1796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Faz II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4958011"/>
          </a:xfrm>
        </p:spPr>
        <p:txBody>
          <a:bodyPr>
            <a:normAutofit fontScale="85000" lnSpcReduction="10000"/>
          </a:bodyPr>
          <a:lstStyle/>
          <a:p>
            <a:r>
              <a:rPr lang="tr-TR" dirty="0">
                <a:solidFill>
                  <a:schemeClr val="bg1"/>
                </a:solidFill>
              </a:rPr>
              <a:t>Faz II tepkimelerinde </a:t>
            </a:r>
            <a:r>
              <a:rPr lang="tr-TR" dirty="0" err="1">
                <a:solidFill>
                  <a:schemeClr val="bg1"/>
                </a:solidFill>
              </a:rPr>
              <a:t>insektisitlere</a:t>
            </a:r>
            <a:r>
              <a:rPr lang="tr-TR" dirty="0">
                <a:solidFill>
                  <a:schemeClr val="bg1"/>
                </a:solidFill>
              </a:rPr>
              <a:t> faz I reaksiyonu sonucunda hidroksil, karboksil ve </a:t>
            </a:r>
            <a:r>
              <a:rPr lang="tr-TR" dirty="0" err="1">
                <a:solidFill>
                  <a:schemeClr val="bg1"/>
                </a:solidFill>
              </a:rPr>
              <a:t>epoksidaz</a:t>
            </a:r>
            <a:r>
              <a:rPr lang="tr-TR" dirty="0">
                <a:solidFill>
                  <a:schemeClr val="bg1"/>
                </a:solidFill>
              </a:rPr>
              <a:t> gibi fonksiyonel gruplar eklenmektedir. Pestisitlere bu grupların eklenmesi sonucu büyük moleküller oluşmaktadır. Bu moleküller </a:t>
            </a:r>
            <a:r>
              <a:rPr lang="tr-TR" b="1" dirty="0">
                <a:solidFill>
                  <a:schemeClr val="bg1"/>
                </a:solidFill>
              </a:rPr>
              <a:t>şeker, amino asit, </a:t>
            </a:r>
            <a:r>
              <a:rPr lang="tr-TR" b="1" dirty="0" err="1">
                <a:solidFill>
                  <a:schemeClr val="bg1"/>
                </a:solidFill>
              </a:rPr>
              <a:t>glutatyon</a:t>
            </a:r>
            <a:r>
              <a:rPr lang="tr-TR" b="1" dirty="0">
                <a:solidFill>
                  <a:schemeClr val="bg1"/>
                </a:solidFill>
              </a:rPr>
              <a:t>, fosfat ve sülfat</a:t>
            </a:r>
            <a:r>
              <a:rPr lang="tr-TR" dirty="0">
                <a:solidFill>
                  <a:schemeClr val="bg1"/>
                </a:solidFill>
              </a:rPr>
              <a:t> gibi maddeleri de içermektedir. Kimyasallarla farklı grupların birleşmesi sonucu oluşan bu moleküller kutuplu yapıda ve daha az zehirlidir. Faz </a:t>
            </a:r>
            <a:r>
              <a:rPr lang="tr-TR" dirty="0" err="1">
                <a:solidFill>
                  <a:schemeClr val="bg1"/>
                </a:solidFill>
              </a:rPr>
              <a:t>II’de</a:t>
            </a:r>
            <a:r>
              <a:rPr lang="tr-TR" dirty="0">
                <a:solidFill>
                  <a:schemeClr val="bg1"/>
                </a:solidFill>
              </a:rPr>
              <a:t> oluşturulan bu maddeler vücuttan atılmaktadır </a:t>
            </a:r>
          </a:p>
          <a:p>
            <a:r>
              <a:rPr lang="tr-TR" dirty="0">
                <a:solidFill>
                  <a:schemeClr val="bg1"/>
                </a:solidFill>
              </a:rPr>
              <a:t> </a:t>
            </a:r>
            <a:r>
              <a:rPr lang="tr-TR" dirty="0" err="1" smtClean="0">
                <a:solidFill>
                  <a:schemeClr val="bg1"/>
                </a:solidFill>
              </a:rPr>
              <a:t>Glutatyon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konj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tr-TR" dirty="0" err="1">
                <a:solidFill>
                  <a:schemeClr val="bg1"/>
                </a:solidFill>
              </a:rPr>
              <a:t>Gluküronik</a:t>
            </a:r>
            <a:r>
              <a:rPr lang="tr-TR" dirty="0">
                <a:solidFill>
                  <a:schemeClr val="bg1"/>
                </a:solidFill>
              </a:rPr>
              <a:t> asit </a:t>
            </a:r>
            <a:r>
              <a:rPr lang="tr-TR" dirty="0" err="1">
                <a:solidFill>
                  <a:schemeClr val="bg1"/>
                </a:solidFill>
              </a:rPr>
              <a:t>konj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Sülfat </a:t>
            </a:r>
            <a:r>
              <a:rPr lang="tr-TR" dirty="0" err="1">
                <a:solidFill>
                  <a:schemeClr val="bg1"/>
                </a:solidFill>
              </a:rPr>
              <a:t>konj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Aminoasit </a:t>
            </a:r>
            <a:r>
              <a:rPr lang="tr-TR" dirty="0" err="1">
                <a:solidFill>
                  <a:schemeClr val="bg1"/>
                </a:solidFill>
              </a:rPr>
              <a:t>konj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1243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Özetle Faz I,II, III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96752"/>
            <a:ext cx="82867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518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Toksik</a:t>
            </a:r>
            <a:r>
              <a:rPr lang="tr-TR" b="1" dirty="0">
                <a:solidFill>
                  <a:schemeClr val="bg1"/>
                </a:solidFill>
              </a:rPr>
              <a:t> ve </a:t>
            </a:r>
            <a:r>
              <a:rPr lang="tr-TR" b="1" dirty="0" err="1">
                <a:solidFill>
                  <a:schemeClr val="bg1"/>
                </a:solidFill>
              </a:rPr>
              <a:t>Farmokolojik</a:t>
            </a:r>
            <a:r>
              <a:rPr lang="tr-TR" b="1" dirty="0">
                <a:solidFill>
                  <a:schemeClr val="bg1"/>
                </a:solidFill>
              </a:rPr>
              <a:t> etkiyi değiştiren faktörler</a:t>
            </a: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1-</a:t>
            </a:r>
            <a:r>
              <a:rPr lang="tr-TR" b="1" dirty="0" smtClean="0">
                <a:solidFill>
                  <a:schemeClr val="bg1"/>
                </a:solidFill>
              </a:rPr>
              <a:t>Akut </a:t>
            </a:r>
            <a:r>
              <a:rPr lang="tr-TR" b="1" dirty="0">
                <a:solidFill>
                  <a:schemeClr val="bg1"/>
                </a:solidFill>
              </a:rPr>
              <a:t>ve kronik karaciğer hastalıkları</a:t>
            </a:r>
            <a:r>
              <a:rPr lang="tr-TR" dirty="0">
                <a:solidFill>
                  <a:schemeClr val="bg1"/>
                </a:solidFill>
              </a:rPr>
              <a:t> veya </a:t>
            </a:r>
            <a:r>
              <a:rPr lang="tr-TR" dirty="0" err="1">
                <a:solidFill>
                  <a:schemeClr val="bg1"/>
                </a:solidFill>
              </a:rPr>
              <a:t>hepatotoksik</a:t>
            </a:r>
            <a:r>
              <a:rPr lang="tr-TR" dirty="0">
                <a:solidFill>
                  <a:schemeClr val="bg1"/>
                </a:solidFill>
              </a:rPr>
              <a:t> ilaçlar nedeniyle  karaciğer fonksiyonlarının bozulması  </a:t>
            </a:r>
            <a:r>
              <a:rPr lang="tr-TR" dirty="0" err="1">
                <a:solidFill>
                  <a:schemeClr val="bg1"/>
                </a:solidFill>
              </a:rPr>
              <a:t>detoksikasyonu</a:t>
            </a:r>
            <a:r>
              <a:rPr lang="tr-TR" dirty="0">
                <a:solidFill>
                  <a:schemeClr val="bg1"/>
                </a:solidFill>
              </a:rPr>
              <a:t> önler veya azaltır, serbest ilaç düzeyi artar.</a:t>
            </a:r>
          </a:p>
          <a:p>
            <a:r>
              <a:rPr lang="tr-TR" dirty="0">
                <a:solidFill>
                  <a:schemeClr val="bg1"/>
                </a:solidFill>
              </a:rPr>
              <a:t>2- </a:t>
            </a:r>
            <a:r>
              <a:rPr lang="tr-TR" b="1" dirty="0" err="1">
                <a:solidFill>
                  <a:schemeClr val="bg1"/>
                </a:solidFill>
              </a:rPr>
              <a:t>Gastrointestinal</a:t>
            </a:r>
            <a:r>
              <a:rPr lang="tr-TR" b="1" dirty="0">
                <a:solidFill>
                  <a:schemeClr val="bg1"/>
                </a:solidFill>
              </a:rPr>
              <a:t> kanal mukozası ve lümeni</a:t>
            </a:r>
            <a:r>
              <a:rPr lang="tr-TR" dirty="0">
                <a:solidFill>
                  <a:schemeClr val="bg1"/>
                </a:solidFill>
              </a:rPr>
              <a:t>: Mukozada </a:t>
            </a:r>
            <a:r>
              <a:rPr lang="tr-TR" dirty="0" err="1">
                <a:solidFill>
                  <a:schemeClr val="bg1"/>
                </a:solidFill>
              </a:rPr>
              <a:t>mikrozomal</a:t>
            </a:r>
            <a:r>
              <a:rPr lang="tr-TR" dirty="0">
                <a:solidFill>
                  <a:schemeClr val="bg1"/>
                </a:solidFill>
              </a:rPr>
              <a:t> ve </a:t>
            </a:r>
            <a:r>
              <a:rPr lang="tr-TR" dirty="0" err="1">
                <a:solidFill>
                  <a:schemeClr val="bg1"/>
                </a:solidFill>
              </a:rPr>
              <a:t>mikrozomal</a:t>
            </a:r>
            <a:r>
              <a:rPr lang="tr-TR" dirty="0">
                <a:solidFill>
                  <a:schemeClr val="bg1"/>
                </a:solidFill>
              </a:rPr>
              <a:t> olmayan enzimler bulunur. Aromatik </a:t>
            </a:r>
            <a:r>
              <a:rPr lang="tr-TR" dirty="0" err="1">
                <a:solidFill>
                  <a:schemeClr val="bg1"/>
                </a:solidFill>
              </a:rPr>
              <a:t>hidroksilleme</a:t>
            </a:r>
            <a:r>
              <a:rPr lang="tr-TR" dirty="0">
                <a:solidFill>
                  <a:schemeClr val="bg1"/>
                </a:solidFill>
              </a:rPr>
              <a:t>, sülfat </a:t>
            </a:r>
            <a:r>
              <a:rPr lang="tr-TR" dirty="0" err="1">
                <a:solidFill>
                  <a:schemeClr val="bg1"/>
                </a:solidFill>
              </a:rPr>
              <a:t>konjügasyonu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err="1">
                <a:solidFill>
                  <a:schemeClr val="bg1"/>
                </a:solidFill>
              </a:rPr>
              <a:t>glutatyon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konjügasyonu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err="1">
                <a:solidFill>
                  <a:schemeClr val="bg1"/>
                </a:solidFill>
              </a:rPr>
              <a:t>gluüronik</a:t>
            </a:r>
            <a:r>
              <a:rPr lang="tr-TR" dirty="0">
                <a:solidFill>
                  <a:schemeClr val="bg1"/>
                </a:solidFill>
              </a:rPr>
              <a:t> asitle </a:t>
            </a:r>
            <a:r>
              <a:rPr lang="tr-TR" dirty="0" err="1">
                <a:solidFill>
                  <a:schemeClr val="bg1"/>
                </a:solidFill>
              </a:rPr>
              <a:t>konjügasyon</a:t>
            </a:r>
            <a:r>
              <a:rPr lang="tr-TR" dirty="0">
                <a:solidFill>
                  <a:schemeClr val="bg1"/>
                </a:solidFill>
              </a:rPr>
              <a:t>, gibi reaksiyonlar gerçekleşir. Bağırsak mukozasında (</a:t>
            </a:r>
            <a:r>
              <a:rPr lang="tr-TR" dirty="0" err="1">
                <a:solidFill>
                  <a:schemeClr val="bg1"/>
                </a:solidFill>
              </a:rPr>
              <a:t>duodenum</a:t>
            </a:r>
            <a:r>
              <a:rPr lang="tr-TR" dirty="0">
                <a:solidFill>
                  <a:schemeClr val="bg1"/>
                </a:solidFill>
              </a:rPr>
              <a:t>) bol miktarda mono amin </a:t>
            </a:r>
            <a:r>
              <a:rPr lang="tr-TR" dirty="0" err="1">
                <a:solidFill>
                  <a:schemeClr val="bg1"/>
                </a:solidFill>
              </a:rPr>
              <a:t>oksidaz</a:t>
            </a:r>
            <a:r>
              <a:rPr lang="tr-TR" dirty="0">
                <a:solidFill>
                  <a:schemeClr val="bg1"/>
                </a:solidFill>
              </a:rPr>
              <a:t> enzimi (MAO) bulunur. Birçok ilacın ve besinin </a:t>
            </a:r>
            <a:r>
              <a:rPr lang="tr-TR" dirty="0" err="1">
                <a:solidFill>
                  <a:schemeClr val="bg1"/>
                </a:solidFill>
              </a:rPr>
              <a:t>feniletilamin</a:t>
            </a:r>
            <a:r>
              <a:rPr lang="tr-TR" dirty="0">
                <a:solidFill>
                  <a:schemeClr val="bg1"/>
                </a:solidFill>
              </a:rPr>
              <a:t> türevleri bu enzimle </a:t>
            </a:r>
            <a:r>
              <a:rPr lang="tr-TR" dirty="0" err="1">
                <a:solidFill>
                  <a:schemeClr val="bg1"/>
                </a:solidFill>
              </a:rPr>
              <a:t>inaktive</a:t>
            </a:r>
            <a:r>
              <a:rPr lang="tr-TR" dirty="0">
                <a:solidFill>
                  <a:schemeClr val="bg1"/>
                </a:solidFill>
              </a:rPr>
              <a:t> olur. </a:t>
            </a:r>
          </a:p>
        </p:txBody>
      </p:sp>
    </p:spTree>
    <p:extLst>
      <p:ext uri="{BB962C8B-B14F-4D97-AF65-F5344CB8AC3E}">
        <p14:creationId xmlns:p14="http://schemas.microsoft.com/office/powerpoint/2010/main" val="351812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err="1">
                <a:solidFill>
                  <a:schemeClr val="bg1"/>
                </a:solidFill>
              </a:rPr>
              <a:t>Toksik</a:t>
            </a:r>
            <a:r>
              <a:rPr lang="tr-TR" b="1" i="1" dirty="0">
                <a:solidFill>
                  <a:schemeClr val="bg1"/>
                </a:solidFill>
              </a:rPr>
              <a:t> maddelerin Etkileşimi</a:t>
            </a:r>
            <a:br>
              <a:rPr lang="tr-TR" b="1" i="1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Toplam </a:t>
            </a:r>
            <a:r>
              <a:rPr lang="tr-TR" b="1" i="1" dirty="0">
                <a:solidFill>
                  <a:schemeClr val="bg1"/>
                </a:solidFill>
              </a:rPr>
              <a:t>etkileşim: </a:t>
            </a:r>
          </a:p>
          <a:p>
            <a:r>
              <a:rPr lang="tr-TR" dirty="0">
                <a:solidFill>
                  <a:schemeClr val="bg1"/>
                </a:solidFill>
              </a:rPr>
              <a:t>Birbirinden bağımsız olarak etki eden iki bileşikten </a:t>
            </a:r>
            <a:r>
              <a:rPr lang="tr-TR" b="1" dirty="0">
                <a:solidFill>
                  <a:schemeClr val="bg1"/>
                </a:solidFill>
              </a:rPr>
              <a:t>her birinin etkisi tek başlarına etki etmeleri halinde ortaya çıkacak olan etkiye eşittir</a:t>
            </a:r>
            <a:r>
              <a:rPr lang="tr-TR" dirty="0">
                <a:solidFill>
                  <a:schemeClr val="bg1"/>
                </a:solidFill>
              </a:rPr>
              <a:t>.  Eğer bir kişi her bir maddeden de 1 birim alırsa toplam etki </a:t>
            </a:r>
            <a:r>
              <a:rPr lang="tr-TR" b="1" dirty="0">
                <a:solidFill>
                  <a:schemeClr val="bg1"/>
                </a:solidFill>
              </a:rPr>
              <a:t>1+1=2 olacaktır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  <a:p>
            <a:r>
              <a:rPr lang="tr-TR" b="1" i="1" dirty="0">
                <a:solidFill>
                  <a:schemeClr val="bg1"/>
                </a:solidFill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9711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41168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3- </a:t>
            </a:r>
            <a:r>
              <a:rPr lang="tr-TR" b="1" dirty="0" err="1">
                <a:solidFill>
                  <a:schemeClr val="bg1"/>
                </a:solidFill>
              </a:rPr>
              <a:t>Akakciğer</a:t>
            </a:r>
            <a:r>
              <a:rPr lang="tr-TR" b="1" dirty="0">
                <a:solidFill>
                  <a:schemeClr val="bg1"/>
                </a:solidFill>
              </a:rPr>
              <a:t>: Alveol </a:t>
            </a:r>
            <a:r>
              <a:rPr lang="tr-TR" b="1" dirty="0" err="1">
                <a:solidFill>
                  <a:schemeClr val="bg1"/>
                </a:solidFill>
              </a:rPr>
              <a:t>epiteli</a:t>
            </a:r>
            <a:r>
              <a:rPr lang="tr-TR" b="1" dirty="0">
                <a:solidFill>
                  <a:schemeClr val="bg1"/>
                </a:solidFill>
              </a:rPr>
              <a:t> ve kapiler </a:t>
            </a:r>
            <a:r>
              <a:rPr lang="tr-TR" b="1" dirty="0" err="1">
                <a:solidFill>
                  <a:schemeClr val="bg1"/>
                </a:solidFill>
              </a:rPr>
              <a:t>endotelinde</a:t>
            </a:r>
            <a:r>
              <a:rPr lang="tr-TR" b="1" dirty="0">
                <a:solidFill>
                  <a:schemeClr val="bg1"/>
                </a:solidFill>
              </a:rPr>
              <a:t> az miktarda da olsa </a:t>
            </a:r>
            <a:r>
              <a:rPr lang="tr-TR" b="1" dirty="0" err="1">
                <a:solidFill>
                  <a:schemeClr val="bg1"/>
                </a:solidFill>
              </a:rPr>
              <a:t>mikrozomal</a:t>
            </a:r>
            <a:r>
              <a:rPr lang="tr-TR" b="1" dirty="0">
                <a:solidFill>
                  <a:schemeClr val="bg1"/>
                </a:solidFill>
              </a:rPr>
              <a:t> karma fonksiyonlu </a:t>
            </a:r>
            <a:r>
              <a:rPr lang="tr-TR" b="1" dirty="0" err="1">
                <a:solidFill>
                  <a:schemeClr val="bg1"/>
                </a:solidFill>
              </a:rPr>
              <a:t>oksidaz</a:t>
            </a:r>
            <a:r>
              <a:rPr lang="tr-TR" b="1" dirty="0">
                <a:solidFill>
                  <a:schemeClr val="bg1"/>
                </a:solidFill>
              </a:rPr>
              <a:t> enzimleri bulunur.</a:t>
            </a:r>
            <a:r>
              <a:rPr lang="tr-TR" dirty="0">
                <a:solidFill>
                  <a:schemeClr val="bg1"/>
                </a:solidFill>
              </a:rPr>
              <a:t> Aromatik bileşiklerin </a:t>
            </a:r>
            <a:r>
              <a:rPr lang="tr-TR" dirty="0" err="1">
                <a:solidFill>
                  <a:schemeClr val="bg1"/>
                </a:solidFill>
              </a:rPr>
              <a:t>hidroksilasyonu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err="1">
                <a:solidFill>
                  <a:schemeClr val="bg1"/>
                </a:solidFill>
              </a:rPr>
              <a:t>gluküronik</a:t>
            </a:r>
            <a:r>
              <a:rPr lang="tr-TR" dirty="0">
                <a:solidFill>
                  <a:schemeClr val="bg1"/>
                </a:solidFill>
              </a:rPr>
              <a:t> asitle </a:t>
            </a:r>
            <a:r>
              <a:rPr lang="tr-TR" dirty="0" err="1">
                <a:solidFill>
                  <a:schemeClr val="bg1"/>
                </a:solidFill>
              </a:rPr>
              <a:t>konjügasyon</a:t>
            </a:r>
            <a:r>
              <a:rPr lang="tr-TR" dirty="0">
                <a:solidFill>
                  <a:schemeClr val="bg1"/>
                </a:solidFill>
              </a:rPr>
              <a:t> işlemleri gerçekleşir.  Akciğer, </a:t>
            </a:r>
            <a:r>
              <a:rPr lang="tr-TR" dirty="0" err="1">
                <a:solidFill>
                  <a:schemeClr val="bg1"/>
                </a:solidFill>
              </a:rPr>
              <a:t>prostaglandinler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err="1">
                <a:solidFill>
                  <a:schemeClr val="bg1"/>
                </a:solidFill>
              </a:rPr>
              <a:t>katekolaminler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err="1">
                <a:solidFill>
                  <a:schemeClr val="bg1"/>
                </a:solidFill>
              </a:rPr>
              <a:t>anjiyotensin</a:t>
            </a:r>
            <a:r>
              <a:rPr lang="tr-TR" dirty="0">
                <a:solidFill>
                  <a:schemeClr val="bg1"/>
                </a:solidFill>
              </a:rPr>
              <a:t> I ve </a:t>
            </a:r>
            <a:r>
              <a:rPr lang="tr-TR" dirty="0" err="1">
                <a:solidFill>
                  <a:schemeClr val="bg1"/>
                </a:solidFill>
              </a:rPr>
              <a:t>steroid</a:t>
            </a:r>
            <a:r>
              <a:rPr lang="tr-TR" dirty="0">
                <a:solidFill>
                  <a:schemeClr val="bg1"/>
                </a:solidFill>
              </a:rPr>
              <a:t> seks hormonları gibi </a:t>
            </a:r>
            <a:r>
              <a:rPr lang="tr-TR" dirty="0" err="1">
                <a:solidFill>
                  <a:schemeClr val="bg1"/>
                </a:solidFill>
              </a:rPr>
              <a:t>endojen</a:t>
            </a:r>
            <a:r>
              <a:rPr lang="tr-TR" dirty="0">
                <a:solidFill>
                  <a:schemeClr val="bg1"/>
                </a:solidFill>
              </a:rPr>
              <a:t> maddelerin </a:t>
            </a:r>
            <a:r>
              <a:rPr lang="tr-TR" dirty="0" err="1">
                <a:solidFill>
                  <a:schemeClr val="bg1"/>
                </a:solidFill>
              </a:rPr>
              <a:t>biyotransformasyonunda</a:t>
            </a:r>
            <a:r>
              <a:rPr lang="tr-TR" dirty="0">
                <a:solidFill>
                  <a:schemeClr val="bg1"/>
                </a:solidFill>
              </a:rPr>
              <a:t> önemli rol oynar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dirty="0">
                <a:solidFill>
                  <a:schemeClr val="bg1"/>
                </a:solidFill>
              </a:rPr>
              <a:t>4- Böbrekler: </a:t>
            </a:r>
            <a:r>
              <a:rPr lang="tr-TR" b="1" dirty="0" err="1">
                <a:solidFill>
                  <a:schemeClr val="bg1"/>
                </a:solidFill>
              </a:rPr>
              <a:t>Biyotransformasyon</a:t>
            </a:r>
            <a:r>
              <a:rPr lang="tr-TR" b="1" dirty="0">
                <a:solidFill>
                  <a:schemeClr val="bg1"/>
                </a:solidFill>
              </a:rPr>
              <a:t> esas olarak </a:t>
            </a:r>
            <a:r>
              <a:rPr lang="tr-TR" b="1" dirty="0" err="1">
                <a:solidFill>
                  <a:schemeClr val="bg1"/>
                </a:solidFill>
              </a:rPr>
              <a:t>tubulus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epitel</a:t>
            </a:r>
            <a:r>
              <a:rPr lang="tr-TR" b="1" dirty="0">
                <a:solidFill>
                  <a:schemeClr val="bg1"/>
                </a:solidFill>
              </a:rPr>
              <a:t> hücrelerinde olur. Sülfat, </a:t>
            </a:r>
            <a:r>
              <a:rPr lang="tr-TR" b="1" dirty="0" err="1">
                <a:solidFill>
                  <a:schemeClr val="bg1"/>
                </a:solidFill>
              </a:rPr>
              <a:t>gluküronat</a:t>
            </a:r>
            <a:r>
              <a:rPr lang="tr-TR" b="1" dirty="0">
                <a:solidFill>
                  <a:schemeClr val="bg1"/>
                </a:solidFill>
              </a:rPr>
              <a:t>, </a:t>
            </a:r>
            <a:r>
              <a:rPr lang="tr-TR" b="1" dirty="0" err="1">
                <a:solidFill>
                  <a:schemeClr val="bg1"/>
                </a:solidFill>
              </a:rPr>
              <a:t>sistein</a:t>
            </a:r>
            <a:r>
              <a:rPr lang="tr-TR" b="1" dirty="0">
                <a:solidFill>
                  <a:schemeClr val="bg1"/>
                </a:solidFill>
              </a:rPr>
              <a:t> ve </a:t>
            </a:r>
            <a:r>
              <a:rPr lang="tr-TR" b="1" dirty="0" err="1">
                <a:solidFill>
                  <a:schemeClr val="bg1"/>
                </a:solidFill>
              </a:rPr>
              <a:t>glutatyonla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konjügasyon</a:t>
            </a:r>
            <a:r>
              <a:rPr lang="tr-TR" b="1" dirty="0">
                <a:solidFill>
                  <a:schemeClr val="bg1"/>
                </a:solidFill>
              </a:rPr>
              <a:t> reaksiyonları gerçekleşir. Ayrıca, </a:t>
            </a:r>
            <a:r>
              <a:rPr lang="tr-TR" b="1" dirty="0" err="1">
                <a:solidFill>
                  <a:schemeClr val="bg1"/>
                </a:solidFill>
              </a:rPr>
              <a:t>oksidasyon</a:t>
            </a:r>
            <a:r>
              <a:rPr lang="tr-TR" b="1" dirty="0">
                <a:solidFill>
                  <a:schemeClr val="bg1"/>
                </a:solidFill>
              </a:rPr>
              <a:t> tipi reaksiyonlar da oluşur</a:t>
            </a:r>
            <a:r>
              <a:rPr lang="tr-TR" dirty="0">
                <a:solidFill>
                  <a:schemeClr val="bg1"/>
                </a:solidFill>
              </a:rPr>
              <a:t>. D vitamininin </a:t>
            </a:r>
            <a:r>
              <a:rPr lang="tr-TR" dirty="0" err="1">
                <a:solidFill>
                  <a:schemeClr val="bg1"/>
                </a:solidFill>
              </a:rPr>
              <a:t>inaktif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metabolitlerinden</a:t>
            </a:r>
            <a:r>
              <a:rPr lang="tr-TR" dirty="0">
                <a:solidFill>
                  <a:schemeClr val="bg1"/>
                </a:solidFill>
              </a:rPr>
              <a:t> biri böbreklerde karma fonksiyonlu </a:t>
            </a:r>
            <a:r>
              <a:rPr lang="tr-TR" dirty="0" err="1">
                <a:solidFill>
                  <a:schemeClr val="bg1"/>
                </a:solidFill>
              </a:rPr>
              <a:t>oksidazlar</a:t>
            </a:r>
            <a:r>
              <a:rPr lang="tr-TR" dirty="0">
                <a:solidFill>
                  <a:schemeClr val="bg1"/>
                </a:solidFill>
              </a:rPr>
              <a:t> tarafından aktif şekle (</a:t>
            </a:r>
            <a:r>
              <a:rPr lang="tr-TR" dirty="0" err="1">
                <a:solidFill>
                  <a:schemeClr val="bg1"/>
                </a:solidFill>
              </a:rPr>
              <a:t>kalsitriol</a:t>
            </a:r>
            <a:r>
              <a:rPr lang="tr-TR" dirty="0">
                <a:solidFill>
                  <a:schemeClr val="bg1"/>
                </a:solidFill>
              </a:rPr>
              <a:t>) dönüşür. 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Toksik</a:t>
            </a:r>
            <a:r>
              <a:rPr lang="tr-TR" b="1" dirty="0">
                <a:solidFill>
                  <a:schemeClr val="bg1"/>
                </a:solidFill>
              </a:rPr>
              <a:t> ve </a:t>
            </a:r>
            <a:r>
              <a:rPr lang="tr-TR" b="1" dirty="0" err="1">
                <a:solidFill>
                  <a:schemeClr val="bg1"/>
                </a:solidFill>
              </a:rPr>
              <a:t>Farmokolojik</a:t>
            </a:r>
            <a:r>
              <a:rPr lang="tr-TR" b="1" dirty="0">
                <a:solidFill>
                  <a:schemeClr val="bg1"/>
                </a:solidFill>
              </a:rPr>
              <a:t> etkiyi değiştiren faktörler</a:t>
            </a: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30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5- </a:t>
            </a:r>
            <a:r>
              <a:rPr lang="tr-TR" dirty="0">
                <a:solidFill>
                  <a:schemeClr val="bg1"/>
                </a:solidFill>
              </a:rPr>
              <a:t>Diğer yapılar: </a:t>
            </a:r>
            <a:r>
              <a:rPr lang="tr-TR" b="1" dirty="0">
                <a:solidFill>
                  <a:schemeClr val="bg1"/>
                </a:solidFill>
              </a:rPr>
              <a:t>Cilt, santral sinir sistemi, plazma, eritrositler, ağız mukozası, diş etleri, plasenta gibi yapılarda da ilaç </a:t>
            </a:r>
            <a:r>
              <a:rPr lang="tr-TR" b="1" dirty="0" err="1">
                <a:solidFill>
                  <a:schemeClr val="bg1"/>
                </a:solidFill>
              </a:rPr>
              <a:t>metabolize</a:t>
            </a:r>
            <a:r>
              <a:rPr lang="tr-TR" b="1" dirty="0">
                <a:solidFill>
                  <a:schemeClr val="bg1"/>
                </a:solidFill>
              </a:rPr>
              <a:t> eden enzimler bulunur.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6- </a:t>
            </a:r>
            <a:r>
              <a:rPr lang="tr-TR" dirty="0" err="1">
                <a:solidFill>
                  <a:schemeClr val="bg1"/>
                </a:solidFill>
              </a:rPr>
              <a:t>Ksenobiyotiklerin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biyotransformasyon</a:t>
            </a:r>
            <a:r>
              <a:rPr lang="tr-TR" b="1" dirty="0">
                <a:solidFill>
                  <a:schemeClr val="bg1"/>
                </a:solidFill>
              </a:rPr>
              <a:t> kapasitesinde cinsiyetin etkisi türlere göre de farklılık gösterir.</a:t>
            </a:r>
            <a:r>
              <a:rPr lang="tr-TR" dirty="0">
                <a:solidFill>
                  <a:schemeClr val="bg1"/>
                </a:solidFill>
              </a:rPr>
              <a:t> Bu fark örneğin sıçanlarda ve bazı fare cinslerinde belirgin iken insanlarda önemli değildir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Toksik</a:t>
            </a:r>
            <a:r>
              <a:rPr lang="tr-TR" b="1" dirty="0">
                <a:solidFill>
                  <a:schemeClr val="bg1"/>
                </a:solidFill>
              </a:rPr>
              <a:t> ve </a:t>
            </a:r>
            <a:r>
              <a:rPr lang="tr-TR" b="1" dirty="0" err="1">
                <a:solidFill>
                  <a:schemeClr val="bg1"/>
                </a:solidFill>
              </a:rPr>
              <a:t>Farmokolojik</a:t>
            </a:r>
            <a:r>
              <a:rPr lang="tr-TR" b="1" dirty="0">
                <a:solidFill>
                  <a:schemeClr val="bg1"/>
                </a:solidFill>
              </a:rPr>
              <a:t> etkiyi değiştiren faktörler</a:t>
            </a: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06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194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44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i="1" dirty="0" err="1">
                <a:solidFill>
                  <a:schemeClr val="bg1"/>
                </a:solidFill>
              </a:rPr>
              <a:t>Sinerjik</a:t>
            </a:r>
            <a:r>
              <a:rPr lang="tr-TR" b="1" i="1" dirty="0">
                <a:solidFill>
                  <a:schemeClr val="bg1"/>
                </a:solidFill>
              </a:rPr>
              <a:t> etkileşim:</a:t>
            </a:r>
          </a:p>
          <a:p>
            <a:r>
              <a:rPr lang="tr-TR" dirty="0">
                <a:solidFill>
                  <a:schemeClr val="bg1"/>
                </a:solidFill>
              </a:rPr>
              <a:t> İki veya daha fazla </a:t>
            </a:r>
            <a:r>
              <a:rPr lang="tr-TR" dirty="0" err="1">
                <a:solidFill>
                  <a:schemeClr val="bg1"/>
                </a:solidFill>
              </a:rPr>
              <a:t>toksik</a:t>
            </a:r>
            <a:r>
              <a:rPr lang="tr-TR" dirty="0">
                <a:solidFill>
                  <a:schemeClr val="bg1"/>
                </a:solidFill>
              </a:rPr>
              <a:t> madde birlikte etkidiklerinde </a:t>
            </a:r>
            <a:r>
              <a:rPr lang="tr-TR" b="1" dirty="0">
                <a:solidFill>
                  <a:schemeClr val="bg1"/>
                </a:solidFill>
              </a:rPr>
              <a:t>ayrı ayrı etkilerinin toplamından daha büyük bir etki yaratırlar (1+1=10). </a:t>
            </a:r>
            <a:r>
              <a:rPr lang="tr-TR" dirty="0">
                <a:solidFill>
                  <a:schemeClr val="bg1"/>
                </a:solidFill>
              </a:rPr>
              <a:t> Buna örnek olarak; sigara içimi ile asbest, </a:t>
            </a:r>
            <a:r>
              <a:rPr lang="tr-TR" dirty="0" err="1">
                <a:solidFill>
                  <a:schemeClr val="bg1"/>
                </a:solidFill>
              </a:rPr>
              <a:t>halojenli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solventler</a:t>
            </a:r>
            <a:r>
              <a:rPr lang="tr-TR" dirty="0">
                <a:solidFill>
                  <a:schemeClr val="bg1"/>
                </a:solidFill>
              </a:rPr>
              <a:t> ile (</a:t>
            </a:r>
            <a:r>
              <a:rPr lang="tr-TR" dirty="0" err="1">
                <a:solidFill>
                  <a:schemeClr val="bg1"/>
                </a:solidFill>
              </a:rPr>
              <a:t>karbontetraklorür</a:t>
            </a:r>
            <a:r>
              <a:rPr lang="tr-TR" dirty="0">
                <a:solidFill>
                  <a:schemeClr val="bg1"/>
                </a:solidFill>
              </a:rPr>
              <a:t> gibi) alkol verilebilir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i="1" dirty="0" err="1">
                <a:solidFill>
                  <a:schemeClr val="bg1"/>
                </a:solidFill>
              </a:rPr>
              <a:t>Toksik</a:t>
            </a:r>
            <a:r>
              <a:rPr lang="tr-TR" b="1" i="1" dirty="0">
                <a:solidFill>
                  <a:schemeClr val="bg1"/>
                </a:solidFill>
              </a:rPr>
              <a:t> maddelerin Etkileşimi</a:t>
            </a:r>
            <a:br>
              <a:rPr lang="tr-TR" b="1" i="1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2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 Potansiyel etkileşim:</a:t>
            </a:r>
          </a:p>
          <a:p>
            <a:r>
              <a:rPr lang="tr-TR" b="1" dirty="0">
                <a:solidFill>
                  <a:schemeClr val="bg1"/>
                </a:solidFill>
              </a:rPr>
              <a:t>Biri </a:t>
            </a:r>
            <a:r>
              <a:rPr lang="tr-TR" b="1" dirty="0" err="1">
                <a:solidFill>
                  <a:schemeClr val="bg1"/>
                </a:solidFill>
              </a:rPr>
              <a:t>toksik</a:t>
            </a:r>
            <a:r>
              <a:rPr lang="tr-TR" b="1" dirty="0">
                <a:solidFill>
                  <a:schemeClr val="bg1"/>
                </a:solidFill>
              </a:rPr>
              <a:t> diğeri aktif olmayan madde </a:t>
            </a:r>
            <a:r>
              <a:rPr lang="tr-TR" b="1" dirty="0" err="1">
                <a:solidFill>
                  <a:schemeClr val="bg1"/>
                </a:solidFill>
              </a:rPr>
              <a:t>toksik</a:t>
            </a:r>
            <a:r>
              <a:rPr lang="tr-TR" b="1" dirty="0">
                <a:solidFill>
                  <a:schemeClr val="bg1"/>
                </a:solidFill>
              </a:rPr>
              <a:t> bileşenin etkisinden daha büyük bir etki</a:t>
            </a:r>
            <a:r>
              <a:rPr lang="tr-TR" dirty="0">
                <a:solidFill>
                  <a:schemeClr val="bg1"/>
                </a:solidFill>
              </a:rPr>
              <a:t> yaratacak şekilde etkileşimde bulunurlar. </a:t>
            </a:r>
            <a:r>
              <a:rPr lang="tr-TR" b="1" dirty="0">
                <a:solidFill>
                  <a:schemeClr val="bg1"/>
                </a:solidFill>
              </a:rPr>
              <a:t>(1+0=5)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b="1" i="1" dirty="0">
                <a:solidFill>
                  <a:schemeClr val="bg1"/>
                </a:solidFill>
              </a:rPr>
              <a:t> </a:t>
            </a:r>
            <a:endParaRPr lang="tr-TR" dirty="0"/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i="1" dirty="0" err="1">
                <a:solidFill>
                  <a:schemeClr val="bg1"/>
                </a:solidFill>
              </a:rPr>
              <a:t>Toksik</a:t>
            </a:r>
            <a:r>
              <a:rPr lang="tr-TR" b="1" i="1" dirty="0">
                <a:solidFill>
                  <a:schemeClr val="bg1"/>
                </a:solidFill>
              </a:rPr>
              <a:t> maddelerin Etkileşimi</a:t>
            </a:r>
            <a:br>
              <a:rPr lang="tr-TR" b="1" i="1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3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 err="1">
                <a:solidFill>
                  <a:schemeClr val="bg1"/>
                </a:solidFill>
              </a:rPr>
              <a:t>Antagonistik</a:t>
            </a:r>
            <a:r>
              <a:rPr lang="tr-TR" b="1" i="1" dirty="0">
                <a:solidFill>
                  <a:schemeClr val="bg1"/>
                </a:solidFill>
              </a:rPr>
              <a:t> Ters  etkileşim: </a:t>
            </a:r>
          </a:p>
          <a:p>
            <a:r>
              <a:rPr lang="tr-TR" dirty="0">
                <a:solidFill>
                  <a:schemeClr val="bg1"/>
                </a:solidFill>
              </a:rPr>
              <a:t>Bir maddenin etkisinin </a:t>
            </a:r>
            <a:r>
              <a:rPr lang="tr-TR" b="1" dirty="0">
                <a:solidFill>
                  <a:schemeClr val="bg1"/>
                </a:solidFill>
              </a:rPr>
              <a:t>diğer maddenin etkisini azaltması ile ortaya çıkar. (1+1=1/2)</a:t>
            </a:r>
            <a:r>
              <a:rPr lang="tr-TR" dirty="0">
                <a:solidFill>
                  <a:schemeClr val="bg1"/>
                </a:solidFill>
              </a:rPr>
              <a:t> Örneğin Balıklar ortamdaki </a:t>
            </a:r>
            <a:r>
              <a:rPr lang="tr-TR" dirty="0" err="1">
                <a:solidFill>
                  <a:schemeClr val="bg1"/>
                </a:solidFill>
              </a:rPr>
              <a:t>Zn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Cd</a:t>
            </a:r>
            <a:r>
              <a:rPr lang="tr-TR" dirty="0">
                <a:solidFill>
                  <a:schemeClr val="bg1"/>
                </a:solidFill>
              </a:rPr>
              <a:t> eliminasyonu (alımı) azaltır. </a:t>
            </a:r>
            <a:r>
              <a:rPr lang="tr-TR" dirty="0" err="1">
                <a:solidFill>
                  <a:schemeClr val="bg1"/>
                </a:solidFill>
              </a:rPr>
              <a:t>Zn</a:t>
            </a:r>
            <a:r>
              <a:rPr lang="tr-TR" dirty="0">
                <a:solidFill>
                  <a:schemeClr val="bg1"/>
                </a:solidFill>
              </a:rPr>
              <a:t> ile </a:t>
            </a:r>
            <a:r>
              <a:rPr lang="tr-TR" dirty="0" err="1">
                <a:solidFill>
                  <a:schemeClr val="bg1"/>
                </a:solidFill>
              </a:rPr>
              <a:t>Cd</a:t>
            </a:r>
            <a:r>
              <a:rPr lang="tr-TR" dirty="0">
                <a:solidFill>
                  <a:schemeClr val="bg1"/>
                </a:solidFill>
              </a:rPr>
              <a:t> arasında </a:t>
            </a:r>
            <a:r>
              <a:rPr lang="tr-TR" dirty="0" err="1">
                <a:solidFill>
                  <a:schemeClr val="bg1"/>
                </a:solidFill>
              </a:rPr>
              <a:t>antagonistik</a:t>
            </a:r>
            <a:r>
              <a:rPr lang="tr-TR" dirty="0">
                <a:solidFill>
                  <a:schemeClr val="bg1"/>
                </a:solidFill>
              </a:rPr>
              <a:t> bir ilişki vardır.</a:t>
            </a:r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i="1" dirty="0" err="1">
                <a:solidFill>
                  <a:schemeClr val="bg1"/>
                </a:solidFill>
              </a:rPr>
              <a:t>Toksik</a:t>
            </a:r>
            <a:r>
              <a:rPr lang="tr-TR" b="1" i="1" dirty="0">
                <a:solidFill>
                  <a:schemeClr val="bg1"/>
                </a:solidFill>
              </a:rPr>
              <a:t> maddelerin Etkileşimi</a:t>
            </a:r>
            <a:br>
              <a:rPr lang="tr-TR" b="1" i="1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9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bg1"/>
                </a:solidFill>
              </a:rPr>
              <a:t>Ksenobiyotik</a:t>
            </a:r>
            <a:r>
              <a:rPr lang="tr-TR" b="1" dirty="0">
                <a:solidFill>
                  <a:schemeClr val="bg1"/>
                </a:solidFill>
              </a:rPr>
              <a:t> metabolizma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 </a:t>
            </a:r>
            <a:r>
              <a:rPr lang="tr-TR" dirty="0">
                <a:solidFill>
                  <a:schemeClr val="bg1"/>
                </a:solidFill>
              </a:rPr>
              <a:t>Yunanca </a:t>
            </a:r>
            <a:r>
              <a:rPr lang="tr-TR" dirty="0" err="1">
                <a:solidFill>
                  <a:schemeClr val="bg1"/>
                </a:solidFill>
              </a:rPr>
              <a:t>xenos</a:t>
            </a:r>
            <a:r>
              <a:rPr lang="tr-TR" dirty="0">
                <a:solidFill>
                  <a:schemeClr val="bg1"/>
                </a:solidFill>
              </a:rPr>
              <a:t> "yabancı" ve </a:t>
            </a:r>
            <a:r>
              <a:rPr lang="tr-TR" dirty="0" err="1">
                <a:solidFill>
                  <a:schemeClr val="bg1"/>
                </a:solidFill>
              </a:rPr>
              <a:t>biyotik</a:t>
            </a:r>
            <a:r>
              <a:rPr lang="tr-TR" dirty="0">
                <a:solidFill>
                  <a:schemeClr val="bg1"/>
                </a:solidFill>
              </a:rPr>
              <a:t> "canlılarla ilgili")</a:t>
            </a:r>
          </a:p>
          <a:p>
            <a:r>
              <a:rPr lang="tr-TR" dirty="0">
                <a:solidFill>
                  <a:schemeClr val="bg1"/>
                </a:solidFill>
              </a:rPr>
              <a:t>İlaç ve zehir gibi bir organizmanın normal biyokimyasına yabancı olan ve böylece </a:t>
            </a:r>
            <a:r>
              <a:rPr lang="tr-TR" dirty="0" err="1">
                <a:solidFill>
                  <a:schemeClr val="bg1"/>
                </a:solidFill>
              </a:rPr>
              <a:t>ksenobiyotik</a:t>
            </a:r>
            <a:r>
              <a:rPr lang="tr-TR" dirty="0">
                <a:solidFill>
                  <a:schemeClr val="bg1"/>
                </a:solidFill>
              </a:rPr>
              <a:t> kimyasal yapılar oluşturan bir dizi bileşiklerin kullandığı </a:t>
            </a:r>
            <a:r>
              <a:rPr lang="tr-TR" dirty="0" err="1">
                <a:solidFill>
                  <a:schemeClr val="bg1"/>
                </a:solidFill>
              </a:rPr>
              <a:t>metabolik</a:t>
            </a:r>
            <a:r>
              <a:rPr lang="tr-TR" dirty="0">
                <a:solidFill>
                  <a:schemeClr val="bg1"/>
                </a:solidFill>
              </a:rPr>
              <a:t> yolları tanımlayan </a:t>
            </a:r>
            <a:r>
              <a:rPr lang="tr-TR" dirty="0" smtClean="0">
                <a:solidFill>
                  <a:schemeClr val="bg1"/>
                </a:solidFill>
              </a:rPr>
              <a:t>bir </a:t>
            </a:r>
            <a:r>
              <a:rPr lang="tr-TR" dirty="0" err="1" smtClean="0">
                <a:solidFill>
                  <a:schemeClr val="bg1"/>
                </a:solidFill>
              </a:rPr>
              <a:t>terimidr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5975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Bu </a:t>
            </a:r>
            <a:r>
              <a:rPr lang="tr-TR" dirty="0" err="1">
                <a:solidFill>
                  <a:schemeClr val="bg1"/>
                </a:solidFill>
              </a:rPr>
              <a:t>metabolik</a:t>
            </a:r>
            <a:r>
              <a:rPr lang="tr-TR" dirty="0">
                <a:solidFill>
                  <a:schemeClr val="bg1"/>
                </a:solidFill>
              </a:rPr>
              <a:t> yollar, tüm ana organizma gruplarında mevcut bulunan </a:t>
            </a:r>
            <a:r>
              <a:rPr lang="tr-TR" dirty="0" err="1">
                <a:solidFill>
                  <a:schemeClr val="bg1"/>
                </a:solidFill>
              </a:rPr>
              <a:t>biyotransformasyonun</a:t>
            </a:r>
            <a:r>
              <a:rPr lang="tr-TR" dirty="0">
                <a:solidFill>
                  <a:schemeClr val="bg1"/>
                </a:solidFill>
              </a:rPr>
              <a:t> bir formu olup çok eski bir kökene sahip olduğu düşünülmektedir. Bu reaksiyonlar genellikle zehirli bileşiklerin zararlı etkisini ortadan kaldırma işlevini görürler . 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b="1" dirty="0" err="1">
                <a:solidFill>
                  <a:schemeClr val="bg1"/>
                </a:solidFill>
              </a:rPr>
              <a:t>Ksenobiyotik</a:t>
            </a:r>
            <a:r>
              <a:rPr lang="tr-TR" b="1" dirty="0">
                <a:solidFill>
                  <a:schemeClr val="bg1"/>
                </a:solidFill>
              </a:rPr>
              <a:t> metabolizma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7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1288</Words>
  <Application>Microsoft Office PowerPoint</Application>
  <PresentationFormat>Ekran Gösterisi (4:3)</PresentationFormat>
  <Paragraphs>130</Paragraphs>
  <Slides>43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Ofis Teması</vt:lpstr>
      <vt:lpstr>Toksikoloji</vt:lpstr>
      <vt:lpstr>Aslında ne ifade ediyor…</vt:lpstr>
      <vt:lpstr>Toksik maddelerin Etkileşimi </vt:lpstr>
      <vt:lpstr>Toksik maddelerin Etkileşimi </vt:lpstr>
      <vt:lpstr>Toksik maddelerin Etkileşimi </vt:lpstr>
      <vt:lpstr>Toksik maddelerin Etkileşimi </vt:lpstr>
      <vt:lpstr>Toksik maddelerin Etkileşimi </vt:lpstr>
      <vt:lpstr>Ksenobiyotik metabolizma</vt:lpstr>
      <vt:lpstr>Ksenobiyotik metabolizma</vt:lpstr>
      <vt:lpstr>Biyotransformasyon Faz I-II </vt:lpstr>
      <vt:lpstr>PowerPoint Sunusu</vt:lpstr>
      <vt:lpstr>PowerPoint Sunusu</vt:lpstr>
      <vt:lpstr>Biyotransformasyonun temeli</vt:lpstr>
      <vt:lpstr>Örnek Metil alkol Etil Alkol</vt:lpstr>
      <vt:lpstr>Faz I-II reaksiyonları</vt:lpstr>
      <vt:lpstr>PowerPoint Sunusu</vt:lpstr>
      <vt:lpstr>Biyotransformasyon</vt:lpstr>
      <vt:lpstr>Biyotransformasyon</vt:lpstr>
      <vt:lpstr>PowerPoint Sunusu</vt:lpstr>
      <vt:lpstr>Faz I, II ve III</vt:lpstr>
      <vt:lpstr>Faz II enzimleri</vt:lpstr>
      <vt:lpstr>BİYOTRANSFORMASYON </vt:lpstr>
      <vt:lpstr>Detoksifikasyon</vt:lpstr>
      <vt:lpstr>Faz I</vt:lpstr>
      <vt:lpstr>Faz I</vt:lpstr>
      <vt:lpstr>Faz I -Sitokrom p450  </vt:lpstr>
      <vt:lpstr>Faz I -Sitokrom p450  </vt:lpstr>
      <vt:lpstr>Faz I -Sitokrom p450  </vt:lpstr>
      <vt:lpstr>Faz I- Sitokrom P450</vt:lpstr>
      <vt:lpstr>Sitokrom P450</vt:lpstr>
      <vt:lpstr>Sitokrom P450</vt:lpstr>
      <vt:lpstr>Sitokrom P450</vt:lpstr>
      <vt:lpstr>Sitokrom P450</vt:lpstr>
      <vt:lpstr>Faz I- Sitokrom P450</vt:lpstr>
      <vt:lpstr>Faz I- Sitokrom P450</vt:lpstr>
      <vt:lpstr>Faz II</vt:lpstr>
      <vt:lpstr>Faz II</vt:lpstr>
      <vt:lpstr>Özetle Faz I,II, III</vt:lpstr>
      <vt:lpstr>Toksik ve Farmokolojik etkiyi değiştiren faktörler </vt:lpstr>
      <vt:lpstr>Toksik ve Farmokolojik etkiyi değiştiren faktörler </vt:lpstr>
      <vt:lpstr>Toksik ve Farmokolojik etkiyi değiştiren faktörler 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Toksik Madde Nedir Canlılara Etkileri Nelerdir</dc:title>
  <dc:creator>Utku Guner</dc:creator>
  <cp:keywords>toksik;zehirli;http:/www.nedir.org</cp:keywords>
  <cp:lastModifiedBy>mehmet genç</cp:lastModifiedBy>
  <cp:revision>108</cp:revision>
  <dcterms:created xsi:type="dcterms:W3CDTF">2015-09-09T10:55:13Z</dcterms:created>
  <dcterms:modified xsi:type="dcterms:W3CDTF">2018-04-19T11:19:37Z</dcterms:modified>
</cp:coreProperties>
</file>