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EA83A0-E16E-4B11-94F2-AF69CFDC0F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FB4862C-35D3-410A-9C36-AB79427EA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716805-81E8-4E20-87E6-6BC0B0740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D7FEE1-581F-4BE1-9DF5-E23A8CFC1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14761B-72CB-4A6B-B80D-298FFD37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A99E4-817A-4DC0-BAC0-B89EA3A6A31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9835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848D86-CC22-48CB-B93E-2B82BE60E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27CA682-133C-4D1D-B54D-763F78898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E39223-F6C4-4A8A-B0BB-141824CA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A18693-FCD5-4284-B313-16C6D1692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E870BF-C6D1-4EF7-814C-EE968C50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F23BE-3021-45B7-BB60-962CE6B800A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955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A90F40F-2370-4B07-A600-ED6F3E3AA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0854430-E059-4E9D-8C59-7C74A13EF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5FBF4A-32B0-41CD-AC79-A59937BD9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3449DB-D258-4E07-A4FD-7BB1E36F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F8CF6D-5402-4F81-BE69-8585EF61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CB2F0-B48C-4FD2-9BA9-487C990A621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049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78AED02-8AEC-45D2-83A8-CBC7717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956B12-1D35-4237-95E2-81A44BEA4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601845-1A5E-4596-929A-CC2460085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9CD338-975C-448F-AB5D-28C73D80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C38802-05D6-4C82-ADAE-11CB544C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3C7FD-907E-4460-A49F-63E77B002F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736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759422-8BFA-4FE9-8404-782C8B58E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9DCEFA1-7FB6-4EA4-84FC-D03685932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0E8B81-5623-4B47-B3E0-11BBF3E3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E08C9B9-D724-4E08-8B8D-1D51A6FA5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ECC1F7-DA4F-4374-9AA3-106A95BE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FCB2-24AB-46AD-9C67-CFF8A36C85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8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8ACC80-E356-40CF-9ECB-10349485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5B7EA2-CDB6-44E2-99E7-42703ED54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29F39F-3B37-4B22-B27B-BCC90FE28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7959F2F-5CC1-474F-BD75-960E36F72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DAFCA81-3D8E-4F05-BCAB-E0121ECDB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65A3B2-CF14-4AC2-9051-CCAC3AE50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464DA-7CC7-4B10-8BA4-272568E755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3534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F5DE6F-3BA2-4715-BE33-F16F4D2B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EB2E90F-4258-42C5-89A5-C51CB63AD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AB79152-38AE-42E4-88A7-21FAA5A79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8D031E-FC90-471A-B17B-A5C7D5B56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0832FFA-54DF-4320-80BE-A83AA7D6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DD25D65-635B-44C9-85D7-E3B12A7CE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AB38672-CC40-4808-ABC5-A6D3FE80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3711A66-0573-4B97-9EF3-520C994CC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D202E-9F00-4A7E-871C-A74AB2D9E15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990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2E11C8-EA56-4E46-8600-9E52A14C4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7B2014-29A5-4BD6-9B3C-78C68A31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B834B9-003F-4AF9-873D-9F2B2C59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FA60CE9-6328-4946-B2D2-9D7A279F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769C3-2FAD-4E68-8E43-4314DBF2B1A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0480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6A24AD0-055A-4E80-976E-6A015D26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2C908B2-4AB1-4381-9BA4-4C4BB7B2B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68A324E-F915-44F2-9428-37B1AC90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8083E-2536-4ECD-9B93-23B62CFDEC5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2114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60B68B-11A4-4829-AE15-F9D779C2F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77235E-1954-4FFF-BE29-D13F529D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BF1B32-BB76-4E5F-960F-02B505842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DE08707-E07A-4F36-A904-211002DE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3F40FE-FCC1-443D-BB98-3A2348E2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922B71-989A-4788-864F-2EE30E40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2E38C-D6FA-44CE-9010-8AC2A273E66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217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6C7608-ADD1-4DE6-A2B8-3422C4CCC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7D28DD2-EE8A-4429-895F-26AEC40B4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9C8D40D-6EDA-4897-B1CC-AC4DC7D75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F84E734-87E7-447D-9CB9-F794DDF46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FC265AB-B8AB-423E-98DB-EE2E6AB7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614A824-A96F-4F5F-8EBD-799EE984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6AF44-D6A3-4719-9460-699B9F39341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702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A317D3-B16B-4EEB-97BA-14E78CFA2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C5E9D69-1E73-4633-8C98-38A78079B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Click to edit Master text styles</a:t>
            </a:r>
          </a:p>
          <a:p>
            <a:pPr lvl="1"/>
            <a:r>
              <a:rPr lang="tr-TR" altLang="tr-TR"/>
              <a:t>Second level</a:t>
            </a:r>
          </a:p>
          <a:p>
            <a:pPr lvl="2"/>
            <a:r>
              <a:rPr lang="tr-TR" altLang="tr-TR"/>
              <a:t>Third level</a:t>
            </a:r>
          </a:p>
          <a:p>
            <a:pPr lvl="3"/>
            <a:r>
              <a:rPr lang="tr-TR" altLang="tr-TR"/>
              <a:t>Fourth level</a:t>
            </a:r>
          </a:p>
          <a:p>
            <a:pPr lvl="4"/>
            <a:r>
              <a:rPr lang="tr-TR" altLang="tr-T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60A7B2A-30DB-4A1E-9BFD-4439DE9459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5FA83F-2785-4996-A0BE-4C2A8B1874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B370BF-55B6-49C9-B2B5-74F416B28F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72F03C-0057-4915-8C63-6BA02BF0A56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tasomurcaciftligi.com/icerik/bilgiler/m%C4%B1s%C4%B1r/misir1.jpg" TargetMode="External"/><Relationship Id="rId18" Type="http://schemas.openxmlformats.org/officeDocument/2006/relationships/image" Target="../media/image13.jpeg"/><Relationship Id="rId3" Type="http://schemas.openxmlformats.org/officeDocument/2006/relationships/hyperlink" Target="http://www.serbestalan.com/wp/wp-content/uploads/2009/05/cay.jpg" TargetMode="External"/><Relationship Id="rId7" Type="http://schemas.openxmlformats.org/officeDocument/2006/relationships/hyperlink" Target="http://www.matinesuare.com/haberresim/sigara1csjd2.jpg" TargetMode="External"/><Relationship Id="rId12" Type="http://schemas.openxmlformats.org/officeDocument/2006/relationships/image" Target="../media/image10.jpeg"/><Relationship Id="rId17" Type="http://schemas.openxmlformats.org/officeDocument/2006/relationships/hyperlink" Target="http://www.millet.gr/pictures/tahil105.jpg" TargetMode="External"/><Relationship Id="rId2" Type="http://schemas.openxmlformats.org/officeDocument/2006/relationships/image" Target="../media/image3.jpeg"/><Relationship Id="rId16" Type="http://schemas.openxmlformats.org/officeDocument/2006/relationships/image" Target="../media/image12.jpeg"/><Relationship Id="rId20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hyperlink" Target="http://www.nablusi.com/resim/data/media/106/elma_3.jpg" TargetMode="External"/><Relationship Id="rId5" Type="http://schemas.openxmlformats.org/officeDocument/2006/relationships/hyperlink" Target="http://www.2temmuz.com/hk/news/images/stories/findik04.jpg" TargetMode="External"/><Relationship Id="rId15" Type="http://schemas.openxmlformats.org/officeDocument/2006/relationships/hyperlink" Target="http://www.cumra.gov.tr/BiLGi/Cumra/cumra%20deyince/cumra%20deyince%20(11).jpg" TargetMode="External"/><Relationship Id="rId10" Type="http://schemas.openxmlformats.org/officeDocument/2006/relationships/image" Target="../media/image9.jpeg"/><Relationship Id="rId19" Type="http://schemas.openxmlformats.org/officeDocument/2006/relationships/hyperlink" Target="http://www.haberler.bbs.tr/images/ofis-20-bin-ton-pirinc-ithal-etti_o.jpg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://blog.sohbetci.net/wp-content/uploads/2009/10/kivi_2.jpg" TargetMode="External"/><Relationship Id="rId1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konyadakifirmalar.com/images/firmalar/konya1komur.jpg" TargetMode="External"/><Relationship Id="rId7" Type="http://schemas.openxmlformats.org/officeDocument/2006/relationships/hyperlink" Target="http://images.google.com.tr/imgres?imgurl=http://pigeoning.files.wordpress.com/2009/06/ors.jpg&amp;imgrefurl=http://pigeoning.wordpress.com/2009/06/14/always-remember-2/&amp;usg=__YzvjkfGbuyZAMLpF-PDYJbvXFU8=&amp;h=413&amp;w=420&amp;sz=138&amp;hl=tr&amp;start=4&amp;um=1&amp;tbnid=mkwzlg_qn1Y4ZM:&amp;tbnh=123&amp;tbnw=125&amp;prev=/images%3Fq%3D%25C3%2596RS%26hl%3Dtr%26rlz%3D1W1RNTM_en%26um%3D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www.ecafemesale.com/images/Bakir_Urunler_bakir_semaverler.jpg" TargetMode="Externa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torpil.com/torpil/oss_oks_kpss_yds/oksDERSlik/cografya/turkiyeyersekiliklim/Turkiyenin_sekil03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3AD44F8-CE92-4206-9A40-A32A8D162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>
                <a:latin typeface="Comic Sans MS" panose="030F0702030302020204" pitchFamily="66" charset="0"/>
              </a:rPr>
              <a:t>KARADENİZ BÖLGESİ</a:t>
            </a:r>
          </a:p>
        </p:txBody>
      </p:sp>
      <p:pic>
        <p:nvPicPr>
          <p:cNvPr id="3077" name="Picture 5" descr="karadeniz">
            <a:extLst>
              <a:ext uri="{FF2B5EF4-FFF2-40B4-BE49-F238E27FC236}">
                <a16:creationId xmlns:a16="http://schemas.microsoft.com/office/drawing/2014/main" id="{293ABC21-E974-4F78-9342-A7B386C38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9938"/>
            <a:ext cx="9144000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86613538-2E88-4DD9-9293-F7F2B4FBE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946650"/>
            <a:ext cx="89090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latin typeface="Comic Sans MS" panose="030F0702030302020204" pitchFamily="66" charset="0"/>
              </a:rPr>
              <a:t>Coğrafi Konumu</a:t>
            </a:r>
            <a:endParaRPr lang="tr-TR" altLang="tr-TR">
              <a:latin typeface="Comic Sans MS" panose="030F0702030302020204" pitchFamily="66" charset="0"/>
            </a:endParaRPr>
          </a:p>
          <a:p>
            <a:r>
              <a:rPr lang="tr-TR" altLang="tr-TR">
                <a:latin typeface="Comic Sans MS" panose="030F0702030302020204" pitchFamily="66" charset="0"/>
              </a:rPr>
              <a:t>Karadeniz Bölgesi, ismini Karadeniz'den alan, Sakarya Ovası'nın doğusundan</a:t>
            </a:r>
          </a:p>
          <a:p>
            <a:r>
              <a:rPr lang="tr-TR" altLang="tr-TR">
                <a:latin typeface="Comic Sans MS" panose="030F0702030302020204" pitchFamily="66" charset="0"/>
              </a:rPr>
              <a:t> Gürcistan sınırına kadar uzanan Türkiye'nin yedi coğrafi bölgesinden biridir. </a:t>
            </a:r>
          </a:p>
          <a:p>
            <a:r>
              <a:rPr lang="tr-TR" altLang="tr-TR">
                <a:latin typeface="Comic Sans MS" panose="030F0702030302020204" pitchFamily="66" charset="0"/>
              </a:rPr>
              <a:t>Türkiye'deki bölgeler arasında büyüklük bakımından üçüncü sırada yer almaktadır, </a:t>
            </a:r>
          </a:p>
          <a:p>
            <a:r>
              <a:rPr lang="tr-TR" altLang="tr-TR">
                <a:latin typeface="Comic Sans MS" panose="030F0702030302020204" pitchFamily="66" charset="0"/>
              </a:rPr>
              <a:t>ayrıca doğu-batı genişliği ve bu nedeni ile yerel saat farkı en fazla olan bölgedir.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73-2">
            <a:extLst>
              <a:ext uri="{FF2B5EF4-FFF2-40B4-BE49-F238E27FC236}">
                <a16:creationId xmlns:a16="http://schemas.microsoft.com/office/drawing/2014/main" id="{F4732669-363D-449A-9BAD-E32C810FD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7375"/>
            <a:ext cx="82089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Tam boyutlu görseli göster">
            <a:hlinkClick r:id="rId3"/>
            <a:extLst>
              <a:ext uri="{FF2B5EF4-FFF2-40B4-BE49-F238E27FC236}">
                <a16:creationId xmlns:a16="http://schemas.microsoft.com/office/drawing/2014/main" id="{FEBABE46-E24B-4E31-85E0-2A2466FB4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00213"/>
            <a:ext cx="431800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Tam boyutlu görseli göster">
            <a:hlinkClick r:id="rId5"/>
            <a:extLst>
              <a:ext uri="{FF2B5EF4-FFF2-40B4-BE49-F238E27FC236}">
                <a16:creationId xmlns:a16="http://schemas.microsoft.com/office/drawing/2014/main" id="{90689999-F7E4-4234-86F5-7168EB436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989138"/>
            <a:ext cx="528637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Tam boyutlu görseli göster">
            <a:hlinkClick r:id="rId7"/>
            <a:extLst>
              <a:ext uri="{FF2B5EF4-FFF2-40B4-BE49-F238E27FC236}">
                <a16:creationId xmlns:a16="http://schemas.microsoft.com/office/drawing/2014/main" id="{F8F79265-4DAC-4330-90E7-2207AE7BE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412875"/>
            <a:ext cx="355600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Tam boyutlu görseli göster">
            <a:hlinkClick r:id="rId9"/>
            <a:extLst>
              <a:ext uri="{FF2B5EF4-FFF2-40B4-BE49-F238E27FC236}">
                <a16:creationId xmlns:a16="http://schemas.microsoft.com/office/drawing/2014/main" id="{5AAB4A69-4934-47E7-8D0B-6C880088E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133600"/>
            <a:ext cx="576262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Tam boyutlu görseli göster">
            <a:hlinkClick r:id="rId11"/>
            <a:extLst>
              <a:ext uri="{FF2B5EF4-FFF2-40B4-BE49-F238E27FC236}">
                <a16:creationId xmlns:a16="http://schemas.microsoft.com/office/drawing/2014/main" id="{7090DAF7-C306-48FA-B93E-E828D2FC7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276475"/>
            <a:ext cx="530225" cy="49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Tam boyutlu görseli göster">
            <a:hlinkClick r:id="rId13"/>
            <a:extLst>
              <a:ext uri="{FF2B5EF4-FFF2-40B4-BE49-F238E27FC236}">
                <a16:creationId xmlns:a16="http://schemas.microsoft.com/office/drawing/2014/main" id="{2DB386E2-124D-463C-A251-CAE6397F2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963738"/>
            <a:ext cx="566737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Tam boyutlu görseli göster">
            <a:hlinkClick r:id="rId15"/>
            <a:extLst>
              <a:ext uri="{FF2B5EF4-FFF2-40B4-BE49-F238E27FC236}">
                <a16:creationId xmlns:a16="http://schemas.microsoft.com/office/drawing/2014/main" id="{753D4155-100A-4C97-84C1-8FEF01E69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349500"/>
            <a:ext cx="347662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Tam boyutlu görseli göster">
            <a:hlinkClick r:id="rId17"/>
            <a:extLst>
              <a:ext uri="{FF2B5EF4-FFF2-40B4-BE49-F238E27FC236}">
                <a16:creationId xmlns:a16="http://schemas.microsoft.com/office/drawing/2014/main" id="{D39B461A-EF93-4EEF-B9F4-BBB37C833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492375"/>
            <a:ext cx="320675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Tam boyutlu görseli göster">
            <a:hlinkClick r:id="rId19"/>
            <a:extLst>
              <a:ext uri="{FF2B5EF4-FFF2-40B4-BE49-F238E27FC236}">
                <a16:creationId xmlns:a16="http://schemas.microsoft.com/office/drawing/2014/main" id="{E9AECF1E-1008-4839-9084-F28B46D7B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28775"/>
            <a:ext cx="474662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Tam boyutlu görseli göster">
            <a:hlinkClick r:id="rId3"/>
            <a:extLst>
              <a:ext uri="{FF2B5EF4-FFF2-40B4-BE49-F238E27FC236}">
                <a16:creationId xmlns:a16="http://schemas.microsoft.com/office/drawing/2014/main" id="{21D2F050-4F53-4928-AF20-B6C730CA2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84313"/>
            <a:ext cx="431800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Tam boyutlu görseli göster">
            <a:hlinkClick r:id="rId11"/>
            <a:extLst>
              <a:ext uri="{FF2B5EF4-FFF2-40B4-BE49-F238E27FC236}">
                <a16:creationId xmlns:a16="http://schemas.microsoft.com/office/drawing/2014/main" id="{887D39B5-D42E-4E23-82DD-C1F5C13B7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11413"/>
            <a:ext cx="385763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Tam boyutlu görseli göster">
            <a:hlinkClick r:id="rId5"/>
            <a:extLst>
              <a:ext uri="{FF2B5EF4-FFF2-40B4-BE49-F238E27FC236}">
                <a16:creationId xmlns:a16="http://schemas.microsoft.com/office/drawing/2014/main" id="{07C44ECA-725E-44E9-A4D7-30B93B831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528637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Tam boyutlu görseli göster">
            <a:hlinkClick r:id="rId15"/>
            <a:extLst>
              <a:ext uri="{FF2B5EF4-FFF2-40B4-BE49-F238E27FC236}">
                <a16:creationId xmlns:a16="http://schemas.microsoft.com/office/drawing/2014/main" id="{BFED755E-60D3-454B-A366-BB2495650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773238"/>
            <a:ext cx="347663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9DC03B20-9074-436B-BE50-241673234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E) HAYVANCILIK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Bölgede hayvancılık faaliyeti</a:t>
            </a:r>
            <a:r>
              <a:rPr lang="tr-TR" altLang="tr-TR" sz="2800">
                <a:latin typeface="Comic Sans MS" panose="030F0702030302020204" pitchFamily="66" charset="0"/>
              </a:rPr>
              <a:t> önemli bir ekonomik etkinliktir. Kıyı kesiminde, nemli iklim nedeniyle gür çayırların  bulunması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büyükbaş </a:t>
            </a:r>
            <a:r>
              <a:rPr lang="tr-TR" altLang="tr-TR" sz="2800">
                <a:latin typeface="Comic Sans MS" panose="030F0702030302020204" pitchFamily="66" charset="0"/>
              </a:rPr>
              <a:t>hayvancılığın gelişmesinde etkili olmuştur.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>
                <a:latin typeface="Comic Sans MS" panose="030F0702030302020204" pitchFamily="66" charset="0"/>
              </a:rPr>
              <a:t>		Bölgede, tarım alanlarının sınırlı oluşu ve sanayinin az gelişmesi gibi nedenlerle kıyı şeridindeki bölge halkı balıkçılığa yönelmiştir. 	Bölgenin kuzeyindeki Karadeniz, 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balık potansiyeli</a:t>
            </a:r>
            <a:r>
              <a:rPr lang="tr-TR" altLang="tr-TR" sz="2800">
                <a:latin typeface="Comic Sans MS" panose="030F0702030302020204" pitchFamily="66" charset="0"/>
              </a:rPr>
              <a:t> bakımından  zengindir. Türkiye balık üretiminin yaklaşık % 80'i Karadeniz'den karşılanır.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>
                <a:latin typeface="Comic Sans MS" panose="030F0702030302020204" pitchFamily="66" charset="0"/>
              </a:rPr>
              <a:t>	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	Küçükbaş  hayvancılık</a:t>
            </a:r>
            <a:r>
              <a:rPr lang="tr-TR" altLang="tr-TR" sz="2800">
                <a:latin typeface="Comic Sans MS" panose="030F0702030302020204" pitchFamily="66" charset="0"/>
              </a:rPr>
              <a:t> bölgenin iç kesimlerindeki ovaların kenarlarında yaygındır. 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1DF05044-66CF-46E6-A327-212D2AC6F3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F) YER ALTI  ZENGİNLİKLERİ: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Taşkömürü: 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Ereğli - Zonguldak</a:t>
            </a:r>
            <a:r>
              <a:rPr lang="tr-TR" altLang="tr-TR" sz="2800">
                <a:latin typeface="Comic Sans MS" panose="030F0702030302020204" pitchFamily="66" charset="0"/>
              </a:rPr>
              <a:t> havzasından çıkarılır. Önemli bir kısmı 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demir-çelik </a:t>
            </a:r>
            <a:r>
              <a:rPr lang="tr-TR" altLang="tr-TR" sz="2800">
                <a:latin typeface="Comic Sans MS" panose="030F0702030302020204" pitchFamily="66" charset="0"/>
              </a:rPr>
              <a:t>üretiminde enerji kaynağı olarak  kullanılır. Ayrıca </a:t>
            </a:r>
            <a:r>
              <a:rPr lang="tr-TR" altLang="tr-TR" sz="28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Çatalağzı Termik</a:t>
            </a:r>
            <a:r>
              <a:rPr lang="tr-TR" altLang="tr-TR" sz="2800">
                <a:latin typeface="Comic Sans MS" panose="030F0702030302020204" pitchFamily="66" charset="0"/>
              </a:rPr>
              <a:t> Santralinde de taşkömürü kullanılmaktadır. Türkiye’de çıkarılan taşkömürünün tamamı bu bölgeden elde edilir. </a:t>
            </a:r>
            <a:endParaRPr lang="tr-TR" altLang="tr-TR" sz="2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Bakır: </a:t>
            </a:r>
            <a:r>
              <a:rPr lang="tr-TR" altLang="tr-TR" sz="2800">
                <a:latin typeface="Comic Sans MS" panose="030F0702030302020204" pitchFamily="66" charset="0"/>
              </a:rPr>
              <a:t>Murgul (Artvin), Küre (Kastamonu), Çayeli (Rize). Samsun ve Murgul bakır işletmelerinde işletilmektedir. </a:t>
            </a:r>
            <a:endParaRPr lang="tr-TR" altLang="tr-TR" sz="2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Linyit: </a:t>
            </a:r>
            <a:r>
              <a:rPr lang="tr-TR" altLang="tr-TR" sz="2800">
                <a:latin typeface="Comic Sans MS" panose="030F0702030302020204" pitchFamily="66" charset="0"/>
              </a:rPr>
              <a:t>Bolu, Çankırı, Amasya, Samsun</a:t>
            </a:r>
            <a:endParaRPr lang="tr-TR" altLang="tr-TR" sz="2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Demir: </a:t>
            </a:r>
            <a:r>
              <a:rPr lang="tr-TR" altLang="tr-TR" sz="2800">
                <a:latin typeface="Comic Sans MS" panose="030F0702030302020204" pitchFamily="66" charset="0"/>
              </a:rPr>
              <a:t>Ordu’da.</a:t>
            </a:r>
            <a:endParaRPr lang="tr-TR" altLang="tr-TR" sz="2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Manganez: </a:t>
            </a:r>
            <a:r>
              <a:rPr lang="tr-TR" altLang="tr-TR" sz="2800">
                <a:latin typeface="Comic Sans MS" panose="030F0702030302020204" pitchFamily="66" charset="0"/>
              </a:rPr>
              <a:t>Trabzon, Artvin, Amasya  ve  Kastamonu’da  çıkarılır.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73-2">
            <a:extLst>
              <a:ext uri="{FF2B5EF4-FFF2-40B4-BE49-F238E27FC236}">
                <a16:creationId xmlns:a16="http://schemas.microsoft.com/office/drawing/2014/main" id="{AAECF608-369F-4136-8065-A9F19F9C0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7375"/>
            <a:ext cx="82089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Tam boyutlu görseli göster">
            <a:hlinkClick r:id="rId3"/>
            <a:extLst>
              <a:ext uri="{FF2B5EF4-FFF2-40B4-BE49-F238E27FC236}">
                <a16:creationId xmlns:a16="http://schemas.microsoft.com/office/drawing/2014/main" id="{A4BF9C39-C182-46B5-8566-94852795F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44675"/>
            <a:ext cx="690562" cy="4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4D5BB372-2A73-4D7E-A981-FA1D09B9A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360488"/>
            <a:ext cx="857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Kömür</a:t>
            </a:r>
          </a:p>
        </p:txBody>
      </p:sp>
      <p:pic>
        <p:nvPicPr>
          <p:cNvPr id="15365" name="Picture 5" descr="Tam boyutlu görseli göster">
            <a:hlinkClick r:id="rId5"/>
            <a:extLst>
              <a:ext uri="{FF2B5EF4-FFF2-40B4-BE49-F238E27FC236}">
                <a16:creationId xmlns:a16="http://schemas.microsoft.com/office/drawing/2014/main" id="{B1193EE8-21FB-4CF0-A5BF-554D89084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412875"/>
            <a:ext cx="315913" cy="61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>
            <a:extLst>
              <a:ext uri="{FF2B5EF4-FFF2-40B4-BE49-F238E27FC236}">
                <a16:creationId xmlns:a16="http://schemas.microsoft.com/office/drawing/2014/main" id="{2B6D176F-0EC0-4B82-A957-4B3BC42EF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169862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Murgul </a:t>
            </a:r>
          </a:p>
        </p:txBody>
      </p:sp>
      <p:pic>
        <p:nvPicPr>
          <p:cNvPr id="15367" name="Picture 7" descr="Tam boyutlu görseli göster">
            <a:hlinkClick r:id="rId5"/>
            <a:extLst>
              <a:ext uri="{FF2B5EF4-FFF2-40B4-BE49-F238E27FC236}">
                <a16:creationId xmlns:a16="http://schemas.microsoft.com/office/drawing/2014/main" id="{D092415F-7D12-4944-952E-4F968829D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221163"/>
            <a:ext cx="315912" cy="61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8" name="Text Box 8">
            <a:extLst>
              <a:ext uri="{FF2B5EF4-FFF2-40B4-BE49-F238E27FC236}">
                <a16:creationId xmlns:a16="http://schemas.microsoft.com/office/drawing/2014/main" id="{5F31E056-4355-4D39-8D36-4C5D4FFFD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4318000"/>
            <a:ext cx="811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Bakır </a:t>
            </a:r>
          </a:p>
        </p:txBody>
      </p:sp>
      <p:pic>
        <p:nvPicPr>
          <p:cNvPr id="15369" name="Picture 9" descr="Tam boyutlu görseli göster">
            <a:hlinkClick r:id="rId5"/>
            <a:extLst>
              <a:ext uri="{FF2B5EF4-FFF2-40B4-BE49-F238E27FC236}">
                <a16:creationId xmlns:a16="http://schemas.microsoft.com/office/drawing/2014/main" id="{46D4A5BD-4796-451B-A323-B0DC0E0E2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1341438"/>
            <a:ext cx="204787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0" name="Text Box 10">
            <a:extLst>
              <a:ext uri="{FF2B5EF4-FFF2-40B4-BE49-F238E27FC236}">
                <a16:creationId xmlns:a16="http://schemas.microsoft.com/office/drawing/2014/main" id="{9D73DC3E-1D0A-4C02-88C4-D4D1FA4B5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628775"/>
            <a:ext cx="55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Küre</a:t>
            </a:r>
          </a:p>
        </p:txBody>
      </p:sp>
      <p:pic>
        <p:nvPicPr>
          <p:cNvPr id="15371" name="Picture 11" descr="Tam boyutlu görseli göster">
            <a:hlinkClick r:id="rId5"/>
            <a:extLst>
              <a:ext uri="{FF2B5EF4-FFF2-40B4-BE49-F238E27FC236}">
                <a16:creationId xmlns:a16="http://schemas.microsoft.com/office/drawing/2014/main" id="{202F89F1-DF16-4454-98E9-D5C4E2F4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628775"/>
            <a:ext cx="242887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2" name="Text Box 12">
            <a:extLst>
              <a:ext uri="{FF2B5EF4-FFF2-40B4-BE49-F238E27FC236}">
                <a16:creationId xmlns:a16="http://schemas.microsoft.com/office/drawing/2014/main" id="{BB952621-F229-432E-8EC8-2D924F5A8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058988"/>
            <a:ext cx="677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Çayeli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194A2141-2568-4F65-8298-43E4A0270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2490788"/>
            <a:ext cx="598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Linyit</a:t>
            </a:r>
          </a:p>
          <a:p>
            <a:r>
              <a:rPr lang="tr-TR" altLang="tr-TR" sz="1400"/>
              <a:t>Bolu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A0DD04C1-674E-45F8-BCBB-97EFD60E7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2205038"/>
            <a:ext cx="755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Linyit</a:t>
            </a:r>
          </a:p>
          <a:p>
            <a:r>
              <a:rPr lang="tr-TR" altLang="tr-TR" sz="1400"/>
              <a:t>Çankırı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62C55450-82BE-4A24-A49B-148AF43E3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484313"/>
            <a:ext cx="8350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Linyit</a:t>
            </a:r>
          </a:p>
          <a:p>
            <a:r>
              <a:rPr lang="tr-TR" altLang="tr-TR" sz="1400"/>
              <a:t>Samsun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58373A3A-932A-4DCF-ABCC-597C6A54B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2033588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400"/>
              <a:t>Ordu</a:t>
            </a:r>
          </a:p>
          <a:p>
            <a:endParaRPr lang="tr-TR" altLang="tr-TR" sz="1400"/>
          </a:p>
        </p:txBody>
      </p:sp>
      <p:pic>
        <p:nvPicPr>
          <p:cNvPr id="15377" name="Picture 17" descr="ors">
            <a:hlinkClick r:id="rId7"/>
            <a:extLst>
              <a:ext uri="{FF2B5EF4-FFF2-40B4-BE49-F238E27FC236}">
                <a16:creationId xmlns:a16="http://schemas.microsoft.com/office/drawing/2014/main" id="{668E5418-FAC7-4E5F-BF45-FBED125BF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276475"/>
            <a:ext cx="450850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8" name="Picture 18" descr="ors">
            <a:hlinkClick r:id="rId7"/>
            <a:extLst>
              <a:ext uri="{FF2B5EF4-FFF2-40B4-BE49-F238E27FC236}">
                <a16:creationId xmlns:a16="http://schemas.microsoft.com/office/drawing/2014/main" id="{84BAC2A2-B57C-48EF-980C-7492B0242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013325"/>
            <a:ext cx="450850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9" name="Text Box 19">
            <a:extLst>
              <a:ext uri="{FF2B5EF4-FFF2-40B4-BE49-F238E27FC236}">
                <a16:creationId xmlns:a16="http://schemas.microsoft.com/office/drawing/2014/main" id="{614CA21D-B8C2-4816-8C23-674D4BE49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5550" y="5110163"/>
            <a:ext cx="82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Demir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17CC8C96-B269-478D-8387-99C9A5136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23850" y="190500"/>
            <a:ext cx="9467850" cy="698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G-)SANAYİ: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Bölgede yer şekillerinin elverişsizliğinden dolayı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ulaşım yeterince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gelişmemiştir.</a:t>
            </a:r>
            <a:r>
              <a:rPr lang="tr-TR" altLang="tr-TR" sz="2400">
                <a:latin typeface="Comic Sans MS" panose="030F0702030302020204" pitchFamily="66" charset="0"/>
              </a:rPr>
              <a:t> Bundan dolayı sanayi istenilen düzeyde gelişmemiştir. 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Demir-Çelik  Sanayisi</a:t>
            </a:r>
            <a:r>
              <a:rPr lang="tr-TR" altLang="tr-TR" sz="2400">
                <a:latin typeface="Comic Sans MS" panose="030F0702030302020204" pitchFamily="66" charset="0"/>
              </a:rPr>
              <a:t>: Karabük  ve  Ereğli’de. Bakır  Tesisleri: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Murgul-Artvin ve Samsun</a:t>
            </a:r>
            <a:r>
              <a:rPr lang="tr-TR" altLang="tr-TR" sz="2400">
                <a:latin typeface="Comic Sans MS" panose="030F0702030302020204" pitchFamily="66" charset="0"/>
              </a:rPr>
              <a:t> Samsun’da bakır madeni çıkarılmamaktadır. Burada bakır işletmesi kurulmasında iç kesimlere ulaşım iyi olması etkili olmuştur. 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Şeker  Sanayisi: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Turhal (Tokat),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Suluova (Amasya),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Çarşamba (Samsun)</a:t>
            </a:r>
            <a:r>
              <a:rPr lang="tr-TR" altLang="tr-TR" sz="2400">
                <a:latin typeface="Comic Sans MS" panose="030F0702030302020204" pitchFamily="66" charset="0"/>
              </a:rPr>
              <a:t> ve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Kastamonu </a:t>
            </a:r>
            <a:r>
              <a:rPr lang="tr-TR" altLang="tr-TR" sz="2400">
                <a:latin typeface="Comic Sans MS" panose="030F0702030302020204" pitchFamily="66" charset="0"/>
              </a:rPr>
              <a:t>şeker fabrikalarında işlenir. 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Tütün  Sanayisi: </a:t>
            </a:r>
            <a:r>
              <a:rPr lang="tr-TR" altLang="tr-TR" sz="2400">
                <a:latin typeface="Comic Sans MS" panose="030F0702030302020204" pitchFamily="66" charset="0"/>
              </a:rPr>
              <a:t>Samsun  ve  Tokat’ta.</a:t>
            </a:r>
            <a:r>
              <a:rPr lang="tr-TR" altLang="tr-TR" sz="2400" b="1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Kağıt  Sanayisi: </a:t>
            </a:r>
            <a:r>
              <a:rPr lang="tr-TR" altLang="tr-TR" sz="2400">
                <a:latin typeface="Comic Sans MS" panose="030F0702030302020204" pitchFamily="66" charset="0"/>
              </a:rPr>
              <a:t>Batı  Karadeniz’de.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Aksu ( Giresun),</a:t>
            </a:r>
            <a:r>
              <a:rPr lang="tr-TR" altLang="tr-TR" sz="2400">
                <a:latin typeface="Comic Sans MS" panose="030F0702030302020204" pitchFamily="66" charset="0"/>
              </a:rPr>
              <a:t>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Çaycuma (Zonguldak)</a:t>
            </a:r>
            <a:r>
              <a:rPr lang="tr-TR" altLang="tr-TR" sz="2400">
                <a:latin typeface="Comic Sans MS" panose="030F0702030302020204" pitchFamily="66" charset="0"/>
              </a:rPr>
              <a:t> ve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Taşköprü (Kastamonu)</a:t>
            </a:r>
            <a:r>
              <a:rPr lang="tr-TR" altLang="tr-TR" sz="2400">
                <a:latin typeface="Comic Sans MS" panose="030F0702030302020204" pitchFamily="66" charset="0"/>
              </a:rPr>
              <a:t> da bulunmaktadır. 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Çay  Sanayisi: </a:t>
            </a:r>
            <a:r>
              <a:rPr lang="tr-TR" altLang="tr-TR" sz="2400">
                <a:latin typeface="Comic Sans MS" panose="030F0702030302020204" pitchFamily="66" charset="0"/>
              </a:rPr>
              <a:t>Rize  ve  çevresi.</a:t>
            </a:r>
            <a:r>
              <a:rPr lang="tr-TR" altLang="tr-TR" sz="2400" b="1">
                <a:latin typeface="Comic Sans MS" panose="030F0702030302020204" pitchFamily="66" charset="0"/>
              </a:rPr>
              <a:t> Fındık  Sanayisi: </a:t>
            </a:r>
            <a:r>
              <a:rPr lang="tr-TR" altLang="tr-TR" sz="2400">
                <a:latin typeface="Comic Sans MS" panose="030F0702030302020204" pitchFamily="66" charset="0"/>
              </a:rPr>
              <a:t>Ordu  ve  çevresi.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Gıda  ve  Dokuma  Sanayisi: </a:t>
            </a:r>
            <a:r>
              <a:rPr lang="tr-TR" altLang="tr-TR" sz="2400">
                <a:latin typeface="Comic Sans MS" panose="030F0702030302020204" pitchFamily="66" charset="0"/>
              </a:rPr>
              <a:t>Büyük  kentlerin  yakınlarında  Kurulmuştur.</a:t>
            </a:r>
            <a:endParaRPr lang="tr-TR" altLang="tr-TR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	Kereste- Tomruk</a:t>
            </a:r>
            <a:r>
              <a:rPr lang="tr-TR" altLang="tr-TR" sz="2400">
                <a:latin typeface="Comic Sans MS" panose="030F0702030302020204" pitchFamily="66" charset="0"/>
              </a:rPr>
              <a:t> :En fazla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Batı Karadeniz</a:t>
            </a:r>
            <a:r>
              <a:rPr lang="tr-TR" altLang="tr-TR" sz="2400">
                <a:latin typeface="Comic Sans MS" panose="030F0702030302020204" pitchFamily="66" charset="0"/>
              </a:rPr>
              <a:t> Bölümünde gelişmiştir ( Sinop, Bartın, Zonguldak, Bolu, Düzce ve Kastamonu çevresinde).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73-2">
            <a:extLst>
              <a:ext uri="{FF2B5EF4-FFF2-40B4-BE49-F238E27FC236}">
                <a16:creationId xmlns:a16="http://schemas.microsoft.com/office/drawing/2014/main" id="{B6509C44-23F0-402E-BA6E-8D16B2553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7375"/>
            <a:ext cx="82089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008560F6-FD6A-4BCD-BC9F-60B50D8E8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17113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1400">
                <a:latin typeface="Comic Sans MS" panose="030F0702030302020204" pitchFamily="66" charset="0"/>
              </a:rPr>
              <a:t>Karabük ve Ereğli </a:t>
            </a:r>
          </a:p>
          <a:p>
            <a:r>
              <a:rPr lang="tr-TR" altLang="tr-TR" sz="1400">
                <a:latin typeface="Comic Sans MS" panose="030F0702030302020204" pitchFamily="66" charset="0"/>
              </a:rPr>
              <a:t>          </a:t>
            </a:r>
            <a:r>
              <a:rPr lang="tr-TR" altLang="tr-TR">
                <a:latin typeface="Comic Sans MS" panose="030F0702030302020204" pitchFamily="66" charset="0"/>
              </a:rPr>
              <a:t>▲ █ Çaycuma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5B10CF3E-DD9E-4991-9FA5-B3657D10A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1268413"/>
            <a:ext cx="882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Murgul</a:t>
            </a:r>
          </a:p>
          <a:p>
            <a:r>
              <a:rPr lang="tr-TR" altLang="tr-TR">
                <a:cs typeface="Arial" panose="020B0604020202020204" pitchFamily="34" charset="0"/>
              </a:rPr>
              <a:t>■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8DE42EE9-B909-4DC3-B0A9-4DE68084E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4005263"/>
            <a:ext cx="2506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tr-TR" altLang="tr-TR"/>
          </a:p>
          <a:p>
            <a:r>
              <a:rPr lang="tr-TR" altLang="tr-TR">
                <a:cs typeface="Arial" panose="020B0604020202020204" pitchFamily="34" charset="0"/>
              </a:rPr>
              <a:t>■ Bakır  İşleme  Tesisi 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C71850DE-A27F-4277-8B77-F2C7312A8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1268413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Samsun</a:t>
            </a:r>
          </a:p>
          <a:p>
            <a:r>
              <a:rPr lang="tr-TR" altLang="tr-TR">
                <a:cs typeface="Arial" panose="020B0604020202020204" pitchFamily="34" charset="0"/>
              </a:rPr>
              <a:t>■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04BD26FC-270E-4DBD-8AA9-5B691D540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763" y="4652963"/>
            <a:ext cx="1668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▲</a:t>
            </a:r>
            <a:r>
              <a:rPr lang="tr-TR" altLang="tr-TR"/>
              <a:t> Demir-Çelik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3F1A99A0-D6BF-4026-91DB-861BB98C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084763"/>
            <a:ext cx="1452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♣Şeker Fab.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1C94399C-3550-4064-A65C-C6C3F3B31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276475"/>
            <a:ext cx="11604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♣Amasya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2299EC4D-267F-48FC-AAC9-4CEB54DF6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2513" y="1484313"/>
            <a:ext cx="334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♣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EE2B26F0-3F79-4B22-8D27-700C44C96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420938"/>
            <a:ext cx="906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♣Tokat</a:t>
            </a: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E54A88C2-34C1-42D1-A054-E94099875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11969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cs typeface="Arial" panose="020B0604020202020204" pitchFamily="34" charset="0"/>
              </a:rPr>
              <a:t>    ♣ </a:t>
            </a:r>
            <a:r>
              <a:rPr lang="tr-TR" altLang="tr-TR"/>
              <a:t>█</a:t>
            </a:r>
            <a:endParaRPr lang="tr-TR" altLang="tr-TR">
              <a:cs typeface="Arial" panose="020B0604020202020204" pitchFamily="34" charset="0"/>
            </a:endParaRPr>
          </a:p>
          <a:p>
            <a:r>
              <a:rPr lang="tr-TR" altLang="tr-TR">
                <a:cs typeface="Arial" panose="020B0604020202020204" pitchFamily="34" charset="0"/>
              </a:rPr>
              <a:t>Kastamonu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5B92F0DE-A692-4829-A476-98A51EB49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516563"/>
            <a:ext cx="1527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█ Kağıt Fab.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70E2973-69C1-449E-A89A-07944703B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2800" b="1">
                <a:latin typeface="Comic Sans MS" panose="030F0702030302020204" pitchFamily="66" charset="0"/>
              </a:rPr>
              <a:t>BÖLÜMLERİ </a:t>
            </a:r>
            <a:br>
              <a:rPr lang="tr-TR" altLang="tr-TR" sz="2800" b="1">
                <a:latin typeface="Comic Sans MS" panose="030F0702030302020204" pitchFamily="66" charset="0"/>
              </a:rPr>
            </a:br>
            <a:r>
              <a:rPr lang="tr-TR" altLang="tr-TR" sz="2800" b="1">
                <a:latin typeface="Comic Sans MS" panose="030F0702030302020204" pitchFamily="66" charset="0"/>
              </a:rPr>
              <a:t>DOĞU KARADENİZ BÖLÜMÜ</a:t>
            </a:r>
            <a:r>
              <a:rPr lang="tr-TR" altLang="tr-TR" sz="28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EC4CA63-C495-439A-B859-8448CE89B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Ordu'nun doğusundaki Melet Çayı’ndan Gürcistan sınırına kadar uzanır.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Karadeniz'in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en dağlık</a:t>
            </a:r>
            <a:r>
              <a:rPr lang="tr-TR" altLang="tr-TR" sz="2000">
                <a:latin typeface="Comic Sans MS" panose="030F0702030302020204" pitchFamily="66" charset="0"/>
              </a:rPr>
              <a:t> ve yükseltisinin en fazla olduğu bölümüdür. En yüksek yeri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Kaçkar</a:t>
            </a:r>
            <a:r>
              <a:rPr lang="tr-TR" altLang="tr-TR" sz="2000">
                <a:latin typeface="Comic Sans MS" panose="030F0702030302020204" pitchFamily="66" charset="0"/>
              </a:rPr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Dağı</a:t>
            </a:r>
            <a:r>
              <a:rPr lang="tr-TR" altLang="tr-TR" sz="2000">
                <a:latin typeface="Comic Sans MS" panose="030F0702030302020204" pitchFamily="66" charset="0"/>
              </a:rPr>
              <a:t>dır. Yüksekliği 4000 m’ye yakındır. Bu dağda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sirk buzullarına</a:t>
            </a:r>
            <a:r>
              <a:rPr lang="tr-TR" altLang="tr-TR" sz="2000">
                <a:latin typeface="Comic Sans MS" panose="030F0702030302020204" pitchFamily="66" charset="0"/>
              </a:rPr>
              <a:t> rastlanır.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Heyelanların en fazla görüldüğü bölümdür. Bölümde heyelan sonucunda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Tortum</a:t>
            </a:r>
            <a:r>
              <a:rPr lang="tr-TR" altLang="tr-TR" sz="2000">
                <a:latin typeface="Comic Sans MS" panose="030F0702030302020204" pitchFamily="66" charset="0"/>
              </a:rPr>
              <a:t> ve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Sera </a:t>
            </a:r>
            <a:r>
              <a:rPr lang="tr-TR" altLang="tr-TR" sz="2000">
                <a:latin typeface="Comic Sans MS" panose="030F0702030302020204" pitchFamily="66" charset="0"/>
              </a:rPr>
              <a:t>Gölleri oluşmuştur.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Bölümdeki akarsularda akımın en yüksek olduğu dönem kar erimelerinin olduğu ilkbahar mevsimidir. Bölümün en önemli akarsuyu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Çoruh</a:t>
            </a:r>
            <a:r>
              <a:rPr lang="tr-TR" altLang="tr-TR" sz="2000">
                <a:latin typeface="Comic Sans MS" panose="030F0702030302020204" pitchFamily="66" charset="0"/>
              </a:rPr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Nehri</a:t>
            </a:r>
            <a:r>
              <a:rPr lang="tr-TR" altLang="tr-TR" sz="2000">
                <a:latin typeface="Comic Sans MS" panose="030F0702030302020204" pitchFamily="66" charset="0"/>
              </a:rPr>
              <a:t>’dir.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Rafting </a:t>
            </a:r>
            <a:r>
              <a:rPr lang="tr-TR" altLang="tr-TR" sz="2000">
                <a:latin typeface="Comic Sans MS" panose="030F0702030302020204" pitchFamily="66" charset="0"/>
              </a:rPr>
              <a:t>sporuna elverişlidir.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Bölgenin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en fazla yağış alan </a:t>
            </a:r>
            <a:r>
              <a:rPr lang="tr-TR" altLang="tr-TR" sz="2000">
                <a:latin typeface="Comic Sans MS" panose="030F0702030302020204" pitchFamily="66" charset="0"/>
              </a:rPr>
              <a:t>bölümüdür. Özellikle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Rize 2400</a:t>
            </a:r>
            <a:r>
              <a:rPr lang="tr-TR" altLang="tr-TR" sz="2000">
                <a:latin typeface="Comic Sans MS" panose="030F0702030302020204" pitchFamily="66" charset="0"/>
              </a:rPr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mm</a:t>
            </a:r>
            <a:r>
              <a:rPr lang="tr-TR" altLang="tr-TR" sz="2000">
                <a:latin typeface="Comic Sans MS" panose="030F0702030302020204" pitchFamily="66" charset="0"/>
              </a:rPr>
              <a:t>’ lik yağış ile Türkiye’nin en fazla yağış alan ilidir.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Sebebi,</a:t>
            </a:r>
            <a:r>
              <a:rPr lang="tr-TR" altLang="tr-TR" sz="2000">
                <a:latin typeface="Comic Sans MS" panose="030F0702030302020204" pitchFamily="66" charset="0"/>
              </a:rPr>
              <a:t> Rize’nin güneyindeki yüksek dağların hakim rüzgar yönüne dik olmasıdır.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734C57A-C247-4367-AD1B-DB9D1A0A9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3200" b="1">
                <a:latin typeface="Comic Sans MS" panose="030F0702030302020204" pitchFamily="66" charset="0"/>
              </a:rPr>
              <a:t>ORTA KARADENİZ BÖLÜMÜ</a:t>
            </a:r>
            <a:r>
              <a:rPr lang="tr-TR" altLang="tr-TR" sz="32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DF81263-8A49-4706-BA36-1781FB46E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Melet çayından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Sinop'un doğusuna</a:t>
            </a:r>
            <a:r>
              <a:rPr lang="tr-TR" altLang="tr-TR" sz="2000"/>
              <a:t> kadar uzanır. Doğu Karadeniz Bölümü'ne göre güneye daha fazla sokularak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Tokat </a:t>
            </a:r>
            <a:r>
              <a:rPr lang="tr-TR" altLang="tr-TR" sz="2000"/>
              <a:t>ve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Çorum </a:t>
            </a:r>
            <a:r>
              <a:rPr lang="tr-TR" altLang="tr-TR" sz="2000"/>
              <a:t> illerinin büyük bölümleri ile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Amasya</a:t>
            </a:r>
            <a:r>
              <a:rPr lang="tr-TR" altLang="tr-TR" sz="2000"/>
              <a:t> ilinin tamamını içine alır. </a:t>
            </a:r>
            <a:endParaRPr lang="tr-TR" altLang="tr-TR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Yer şekilleri</a:t>
            </a:r>
            <a:r>
              <a:rPr lang="tr-TR" altLang="tr-TR" sz="2000"/>
              <a:t> Doğu ve Batı Karadeniz'e oranla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daha sadedir.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Dağların yükseltisi azalmış</a:t>
            </a:r>
            <a:r>
              <a:rPr lang="tr-TR" altLang="tr-TR" sz="2000"/>
              <a:t> ve dağlar içeriye çekilmiş durumdadır 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Dağ sıraları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Kızılırmak</a:t>
            </a:r>
            <a:r>
              <a:rPr lang="tr-TR" altLang="tr-TR" sz="2000"/>
              <a:t> ve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Yeşilırmak</a:t>
            </a:r>
            <a:r>
              <a:rPr lang="tr-TR" altLang="tr-TR" sz="2000"/>
              <a:t> akarsuları tarafından yer yer derin vadilerle parçalanmıştır. Bu vadiler Karadeniz’in nemli havasının  iç kesimlere ulaşmasını sağlar. 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Bu sebeple bölümde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kıyı ile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iç kesim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arasında</a:t>
            </a:r>
            <a:r>
              <a:rPr lang="tr-TR" altLang="tr-TR" sz="2000"/>
              <a:t> iklimde, bitki örtüsünde, nüfusun dağılışında ve ekonomik faaliyetlerde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farklılık azdır.</a:t>
            </a:r>
            <a:r>
              <a:rPr lang="tr-TR" altLang="tr-TR" sz="2000"/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Bölümde dağların yüksekliği az olduğundan bölgenin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en az yağış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alan bölümüdür</a:t>
            </a:r>
            <a:r>
              <a:rPr lang="tr-TR" altLang="tr-TR" sz="2000"/>
              <a:t>. 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Ortalama yüksekliğinin az olması ve dağların akarsular tarafından parçalanmasından dolayı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iç kesimlere ulaşımın</a:t>
            </a:r>
            <a:r>
              <a:rPr lang="tr-TR" altLang="tr-TR" sz="2000"/>
              <a:t> </a:t>
            </a:r>
            <a:r>
              <a:rPr lang="tr-TR" altLang="tr-TR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en düzgün olduğu bölümdür.</a:t>
            </a:r>
            <a:r>
              <a:rPr lang="tr-TR" altLang="tr-TR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EE64C23-EA18-4EE1-80F2-A52925977C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altLang="tr-TR" sz="3200" b="1">
                <a:latin typeface="Comic Sans MS" panose="030F0702030302020204" pitchFamily="66" charset="0"/>
              </a:rPr>
              <a:t>BATI KARADENİZ BÖLÜMÜ</a:t>
            </a:r>
            <a:r>
              <a:rPr lang="tr-TR" altLang="tr-TR" sz="32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2EC93BA-C3AE-44EE-BCE2-A3DDB8230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400"/>
              <a:t>Kızılırmak deltasının batı kenarından başlayıp Adapazarı ve Bilecik'in doğusuna kadar uzanır. 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Bölümde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dağlar </a:t>
            </a:r>
            <a:r>
              <a:rPr lang="tr-TR" altLang="tr-TR" sz="2400"/>
              <a:t>üç sıra halinde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geniş alan kaplar.</a:t>
            </a:r>
            <a:r>
              <a:rPr lang="tr-TR" altLang="tr-TR" sz="2400"/>
              <a:t> 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Bölümde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yağışlar</a:t>
            </a:r>
            <a:r>
              <a:rPr lang="tr-TR" altLang="tr-TR" sz="2400"/>
              <a:t> Doğu Karadeniz’den az, Orta Karadeniz’den fazladır. 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Balkanlardan gelen soğuk hava kütlelerinin etkisinde kaldığından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kışlar </a:t>
            </a:r>
            <a:r>
              <a:rPr lang="tr-TR" altLang="tr-TR" sz="2400"/>
              <a:t>diğer bölümlere göre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daha soğuktur.</a:t>
            </a:r>
            <a:r>
              <a:rPr lang="tr-TR" altLang="tr-TR" sz="2400"/>
              <a:t> </a:t>
            </a:r>
            <a:endParaRPr lang="tr-TR" altLang="tr-TR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Başlıca tarım ürünleri;</a:t>
            </a:r>
            <a:r>
              <a:rPr lang="tr-TR" altLang="tr-TR" sz="2400"/>
              <a:t> tütün, ş.pancarı, fındık, mısır, pirinç ve kenevirdir.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Türkiye’de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orman ürünleri</a:t>
            </a:r>
            <a:r>
              <a:rPr lang="tr-TR" altLang="tr-TR" sz="2400"/>
              <a:t> sanayisinin en fazla geliştiği bölümdür. </a:t>
            </a:r>
          </a:p>
          <a:p>
            <a:pPr>
              <a:lnSpc>
                <a:spcPct val="80000"/>
              </a:lnSpc>
            </a:pPr>
            <a:r>
              <a:rPr lang="tr-TR" altLang="tr-TR" sz="2400"/>
              <a:t>Zengin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taşkömürü</a:t>
            </a:r>
            <a:r>
              <a:rPr lang="tr-TR" altLang="tr-TR" sz="2400"/>
              <a:t> yataklarına sahiptir. Ekonomisi daha çok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maden çıkarımı</a:t>
            </a:r>
            <a:r>
              <a:rPr lang="tr-TR" altLang="tr-TR" sz="2400"/>
              <a:t> ve </a:t>
            </a:r>
            <a:r>
              <a:rPr lang="tr-TR" altLang="tr-TR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işlemeciliği</a:t>
            </a:r>
            <a:r>
              <a:rPr lang="tr-TR" altLang="tr-TR" sz="2400"/>
              <a:t>ne dayanır. 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DB31018-D685-442A-B880-E6549C24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8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9F4710A4-505A-483F-AD53-EAFB6B07C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" y="17843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Bolu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9EA80A0-11A7-4157-9883-7141A7151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2075" y="1431925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Düzce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919A0A8F-5427-4D3A-B04C-DD54FFA46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78422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Zonguldak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64E6895-165C-4536-BA42-F4C22D27B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4927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Bartın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FF76D6B8-B672-4AA0-A28E-5326EA456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360488"/>
            <a:ext cx="103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Karabük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EC5494E8-3254-4B8B-910B-0ED4D0522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363" y="86518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Kastamonu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536BE1F5-B7DB-4F76-B74E-F75F2F141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20796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Sinop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3528F22C-DB89-4824-A89B-D4CE06E8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78422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Samsun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C3E40952-0420-4C56-9E53-53BA48239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0" y="1000125"/>
            <a:ext cx="984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Giresun</a:t>
            </a:r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0FC6EFBA-9C2E-4BB7-BF63-7E2D56659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1431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Ordu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233765E0-41C5-47BA-811D-0823DD7AD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04616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Trabzon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52B01F77-CA15-4EBE-8C48-3BFB9884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0413" y="9620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Rize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258AE9D4-E3D1-4563-97A1-29BE75676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1813" y="63976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Artvin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4D336A11-7739-40E3-93C8-500E3F385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13" y="17891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Gümüşhane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3D305E5B-B419-450E-9BEC-61B21F50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2013" y="178435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Bayburt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53C8F8EF-025D-4C88-89AD-D4E863026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963" y="19367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Çorum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94F1C6C4-AF2A-423F-9FE1-204B8EAC0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9200" y="14319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Amasya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8EF5A243-73C0-4C91-91A3-A5BF60495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15265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Tokat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B566617-66EA-49C1-9587-78543BDE3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BÖLGE’NİN GENEL ÖZELLİKLERİ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A) Bölgenin Yeryüzü  Şekilleri:</a:t>
            </a:r>
            <a:endParaRPr lang="tr-TR" altLang="tr-TR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Kıyıya  paralel  uzanan  dağlar  bölgenin  en  önemli  yeryüzü  şeklidir. </a:t>
            </a:r>
            <a:endParaRPr lang="tr-TR" altLang="tr-TR" sz="24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 b="1">
                <a:latin typeface="Comic Sans MS" panose="030F0702030302020204" pitchFamily="66" charset="0"/>
              </a:rPr>
              <a:t>	Bölgede  yer  alan  dağlar:</a:t>
            </a:r>
            <a:r>
              <a:rPr lang="tr-TR" altLang="tr-TR" sz="2400">
                <a:latin typeface="Comic Sans MS" panose="030F0702030302020204" pitchFamily="66" charset="0"/>
              </a:rPr>
              <a:t> 1. Sıra; Bolu,  Küre,  Canik, Giresun, Doğu Karadeniz Dağları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2. Sıra; Köroğlu, Ilgaz, Çimen, Kop, Mescit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Zigana, Kop geçitleri Doğu Karadeniz’i Doğu Anadolu’ya bağlar.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tr-TR" sz="2400">
                <a:latin typeface="Comic Sans MS" panose="030F0702030302020204" pitchFamily="66" charset="0"/>
              </a:rPr>
              <a:t>	</a:t>
            </a:r>
            <a:r>
              <a:rPr lang="tr-TR" altLang="tr-TR" sz="2400" b="1"/>
              <a:t>Bölgede  yer  alan  ovalar:</a:t>
            </a:r>
            <a:r>
              <a:rPr lang="tr-TR" altLang="tr-TR" sz="2400"/>
              <a:t> Çarşamba, Bafra ovaları delta, Tokat, Amasya, Çorum, Erbaa, Niksar, Taşova, Suluova (Orta Karadeniz). Bolu, Düzce (Batı Karadeniz) tektonik ovalardır.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73-2">
            <a:extLst>
              <a:ext uri="{FF2B5EF4-FFF2-40B4-BE49-F238E27FC236}">
                <a16:creationId xmlns:a16="http://schemas.microsoft.com/office/drawing/2014/main" id="{46CF9EE7-A0C2-4BC3-A0B5-BE90E2050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7375"/>
            <a:ext cx="82089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3">
            <a:extLst>
              <a:ext uri="{FF2B5EF4-FFF2-40B4-BE49-F238E27FC236}">
                <a16:creationId xmlns:a16="http://schemas.microsoft.com/office/drawing/2014/main" id="{134E47A9-B704-4189-BF1A-2B68778AE6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1412875"/>
            <a:ext cx="100965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81386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Küre D. </a:t>
            </a:r>
          </a:p>
        </p:txBody>
      </p:sp>
      <p:sp>
        <p:nvSpPr>
          <p:cNvPr id="6148" name="WordArt 4">
            <a:extLst>
              <a:ext uri="{FF2B5EF4-FFF2-40B4-BE49-F238E27FC236}">
                <a16:creationId xmlns:a16="http://schemas.microsoft.com/office/drawing/2014/main" id="{5F42A716-424A-43AF-8B95-340E74E6E4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836090">
            <a:off x="1054100" y="2319338"/>
            <a:ext cx="638175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tr-T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Bolu D. </a:t>
            </a: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D7911CF5-EE9C-4FF6-B024-C52634F763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1291967">
            <a:off x="3619500" y="1916113"/>
            <a:ext cx="1154113" cy="3540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58378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Canik D. </a:t>
            </a:r>
          </a:p>
        </p:txBody>
      </p:sp>
      <p:sp>
        <p:nvSpPr>
          <p:cNvPr id="6150" name="WordArt 6">
            <a:extLst>
              <a:ext uri="{FF2B5EF4-FFF2-40B4-BE49-F238E27FC236}">
                <a16:creationId xmlns:a16="http://schemas.microsoft.com/office/drawing/2014/main" id="{6CD0A414-8CEF-40D9-A1AC-D0657C41E71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86338" y="2205038"/>
            <a:ext cx="1081087" cy="2889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50864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Giresun D. </a:t>
            </a:r>
          </a:p>
        </p:txBody>
      </p:sp>
      <p:sp>
        <p:nvSpPr>
          <p:cNvPr id="6151" name="WordArt 7">
            <a:extLst>
              <a:ext uri="{FF2B5EF4-FFF2-40B4-BE49-F238E27FC236}">
                <a16:creationId xmlns:a16="http://schemas.microsoft.com/office/drawing/2014/main" id="{618D324E-EDDF-4434-AAAC-9A624349DC6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891502">
            <a:off x="6167438" y="1881188"/>
            <a:ext cx="1511300" cy="215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 panose="030F0702030302020204" pitchFamily="66" charset="0"/>
              </a:rPr>
              <a:t>D. Karadeniz D. </a:t>
            </a:r>
          </a:p>
        </p:txBody>
      </p:sp>
      <p:sp>
        <p:nvSpPr>
          <p:cNvPr id="6152" name="WordArt 8">
            <a:extLst>
              <a:ext uri="{FF2B5EF4-FFF2-40B4-BE49-F238E27FC236}">
                <a16:creationId xmlns:a16="http://schemas.microsoft.com/office/drawing/2014/main" id="{E5E340C0-2155-4A9C-91A7-E343870380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754930">
            <a:off x="900113" y="2436813"/>
            <a:ext cx="1298575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21524293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Köroğlu D. </a:t>
            </a:r>
          </a:p>
        </p:txBody>
      </p:sp>
      <p:sp>
        <p:nvSpPr>
          <p:cNvPr id="6153" name="WordArt 9">
            <a:extLst>
              <a:ext uri="{FF2B5EF4-FFF2-40B4-BE49-F238E27FC236}">
                <a16:creationId xmlns:a16="http://schemas.microsoft.com/office/drawing/2014/main" id="{246FC0FA-4F51-4741-A0A3-03720491F2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780099">
            <a:off x="2038350" y="1874838"/>
            <a:ext cx="7239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Ilgaz D. </a:t>
            </a:r>
          </a:p>
        </p:txBody>
      </p:sp>
      <p:sp>
        <p:nvSpPr>
          <p:cNvPr id="6154" name="WordArt 10">
            <a:extLst>
              <a:ext uri="{FF2B5EF4-FFF2-40B4-BE49-F238E27FC236}">
                <a16:creationId xmlns:a16="http://schemas.microsoft.com/office/drawing/2014/main" id="{34BEAB0E-338F-4883-91BC-01A61357AB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48263" y="2492375"/>
            <a:ext cx="1055687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Down">
              <a:avLst>
                <a:gd name="adj" fmla="val 21508610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Çimen D. </a:t>
            </a:r>
          </a:p>
        </p:txBody>
      </p:sp>
      <p:sp>
        <p:nvSpPr>
          <p:cNvPr id="6155" name="WordArt 11">
            <a:extLst>
              <a:ext uri="{FF2B5EF4-FFF2-40B4-BE49-F238E27FC236}">
                <a16:creationId xmlns:a16="http://schemas.microsoft.com/office/drawing/2014/main" id="{1939CB60-B6DC-410F-9A88-49A62E425D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519643">
            <a:off x="6402388" y="2560638"/>
            <a:ext cx="666750" cy="306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Kop D. </a:t>
            </a:r>
          </a:p>
        </p:txBody>
      </p:sp>
      <p:sp>
        <p:nvSpPr>
          <p:cNvPr id="6156" name="WordArt 12">
            <a:extLst>
              <a:ext uri="{FF2B5EF4-FFF2-40B4-BE49-F238E27FC236}">
                <a16:creationId xmlns:a16="http://schemas.microsoft.com/office/drawing/2014/main" id="{A355B08F-D455-42F3-A3BC-1765C43DBCF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572683">
            <a:off x="7035800" y="2133600"/>
            <a:ext cx="865188" cy="2428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Mescit D. </a:t>
            </a:r>
          </a:p>
        </p:txBody>
      </p:sp>
      <p:sp>
        <p:nvSpPr>
          <p:cNvPr id="6157" name="Oval 13">
            <a:extLst>
              <a:ext uri="{FF2B5EF4-FFF2-40B4-BE49-F238E27FC236}">
                <a16:creationId xmlns:a16="http://schemas.microsoft.com/office/drawing/2014/main" id="{1C42323A-C0A7-4680-9CE7-4D235C52E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1341438"/>
            <a:ext cx="360363" cy="431800"/>
          </a:xfrm>
          <a:prstGeom prst="ellipse">
            <a:avLst/>
          </a:prstGeom>
          <a:solidFill>
            <a:srgbClr val="00FF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58" name="Line 14">
            <a:extLst>
              <a:ext uri="{FF2B5EF4-FFF2-40B4-BE49-F238E27FC236}">
                <a16:creationId xmlns:a16="http://schemas.microsoft.com/office/drawing/2014/main" id="{3C0069B0-51A2-4887-8127-5EB94EE29B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908050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8A1EFDCD-CF52-4D1B-ABFD-ED11B3F66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3663" y="452438"/>
            <a:ext cx="7239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600">
                <a:latin typeface="Comic Sans MS" panose="030F0702030302020204" pitchFamily="66" charset="0"/>
              </a:rPr>
              <a:t>Bafra</a:t>
            </a:r>
          </a:p>
        </p:txBody>
      </p:sp>
      <p:sp>
        <p:nvSpPr>
          <p:cNvPr id="6160" name="Oval 16">
            <a:extLst>
              <a:ext uri="{FF2B5EF4-FFF2-40B4-BE49-F238E27FC236}">
                <a16:creationId xmlns:a16="http://schemas.microsoft.com/office/drawing/2014/main" id="{8139E517-4A3F-4547-B669-4DAE1DCA6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1557338"/>
            <a:ext cx="360363" cy="431800"/>
          </a:xfrm>
          <a:prstGeom prst="ellipse">
            <a:avLst/>
          </a:prstGeom>
          <a:solidFill>
            <a:srgbClr val="00FF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2BC3489F-3CE4-4413-9298-6602A530E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438" y="1196975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3BC278BE-5055-4487-9A6A-B5E42F448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836613"/>
            <a:ext cx="1095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600">
                <a:latin typeface="Comic Sans MS" panose="030F0702030302020204" pitchFamily="66" charset="0"/>
              </a:rPr>
              <a:t>Çarşamba</a:t>
            </a:r>
          </a:p>
        </p:txBody>
      </p:sp>
      <p:sp>
        <p:nvSpPr>
          <p:cNvPr id="6163" name="Oval 19">
            <a:extLst>
              <a:ext uri="{FF2B5EF4-FFF2-40B4-BE49-F238E27FC236}">
                <a16:creationId xmlns:a16="http://schemas.microsoft.com/office/drawing/2014/main" id="{2952E079-80E3-4F93-AD15-1BED36DD8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2492375"/>
            <a:ext cx="720725" cy="504825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Tokat</a:t>
            </a:r>
          </a:p>
        </p:txBody>
      </p:sp>
      <p:sp>
        <p:nvSpPr>
          <p:cNvPr id="6164" name="Oval 20">
            <a:extLst>
              <a:ext uri="{FF2B5EF4-FFF2-40B4-BE49-F238E27FC236}">
                <a16:creationId xmlns:a16="http://schemas.microsoft.com/office/drawing/2014/main" id="{49E1A916-74B3-49DC-B13A-067026C8E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133600"/>
            <a:ext cx="720725" cy="504825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Amasya</a:t>
            </a:r>
          </a:p>
        </p:txBody>
      </p:sp>
      <p:sp>
        <p:nvSpPr>
          <p:cNvPr id="6165" name="Oval 21">
            <a:extLst>
              <a:ext uri="{FF2B5EF4-FFF2-40B4-BE49-F238E27FC236}">
                <a16:creationId xmlns:a16="http://schemas.microsoft.com/office/drawing/2014/main" id="{840DB381-7C7A-4A6A-99BB-AC16D8B56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2565400"/>
            <a:ext cx="720725" cy="504825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Çorum</a:t>
            </a:r>
          </a:p>
        </p:txBody>
      </p:sp>
      <p:sp>
        <p:nvSpPr>
          <p:cNvPr id="6166" name="Oval 22">
            <a:extLst>
              <a:ext uri="{FF2B5EF4-FFF2-40B4-BE49-F238E27FC236}">
                <a16:creationId xmlns:a16="http://schemas.microsoft.com/office/drawing/2014/main" id="{68EA0A78-DD84-4C82-8764-7F8B99ECF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420938"/>
            <a:ext cx="431800" cy="360362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Bolu</a:t>
            </a:r>
          </a:p>
        </p:txBody>
      </p:sp>
      <p:sp>
        <p:nvSpPr>
          <p:cNvPr id="6167" name="Oval 23">
            <a:extLst>
              <a:ext uri="{FF2B5EF4-FFF2-40B4-BE49-F238E27FC236}">
                <a16:creationId xmlns:a16="http://schemas.microsoft.com/office/drawing/2014/main" id="{8EFE3746-ED11-4763-BEF9-F1320EE16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" y="2349500"/>
            <a:ext cx="720725" cy="504825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/>
              <a:t>Düzce</a:t>
            </a:r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2023F8E7-1297-49DA-9693-2790A81BA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865563"/>
            <a:ext cx="4352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Karadeniz Bölgesi’nin Dağları ve Ovaları</a:t>
            </a:r>
          </a:p>
        </p:txBody>
      </p:sp>
      <p:sp>
        <p:nvSpPr>
          <p:cNvPr id="6169" name="Oval 25">
            <a:extLst>
              <a:ext uri="{FF2B5EF4-FFF2-40B4-BE49-F238E27FC236}">
                <a16:creationId xmlns:a16="http://schemas.microsoft.com/office/drawing/2014/main" id="{3BC012DE-E8E3-4069-A474-57DAD585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150" y="4797425"/>
            <a:ext cx="360363" cy="431800"/>
          </a:xfrm>
          <a:prstGeom prst="ellipse">
            <a:avLst/>
          </a:prstGeom>
          <a:solidFill>
            <a:srgbClr val="00FF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BFB40AD6-B8AA-45C6-98C0-7D4B2C2EB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4894263"/>
            <a:ext cx="1484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Delta Ovası </a:t>
            </a:r>
          </a:p>
        </p:txBody>
      </p:sp>
      <p:sp>
        <p:nvSpPr>
          <p:cNvPr id="6171" name="Oval 27">
            <a:extLst>
              <a:ext uri="{FF2B5EF4-FFF2-40B4-BE49-F238E27FC236}">
                <a16:creationId xmlns:a16="http://schemas.microsoft.com/office/drawing/2014/main" id="{6B2207AA-D593-46C1-8880-F790539D2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45125"/>
            <a:ext cx="720725" cy="504825"/>
          </a:xfrm>
          <a:prstGeom prst="ellipse">
            <a:avLst/>
          </a:prstGeom>
          <a:solidFill>
            <a:srgbClr val="FFCC00">
              <a:alpha val="62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tr-TR" altLang="tr-TR"/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7254C676-A2D5-41AE-9079-A2DA63935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5541963"/>
            <a:ext cx="1603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Tektonik 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2" grpId="0"/>
      <p:bldP spid="6163" grpId="0" animBg="1"/>
      <p:bldP spid="6164" grpId="0" animBg="1"/>
      <p:bldP spid="6165" grpId="0" animBg="1"/>
      <p:bldP spid="6166" grpId="0" animBg="1"/>
      <p:bldP spid="6167" grpId="0" animBg="1"/>
      <p:bldP spid="61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5AAE64D0-3121-471A-B9C9-5F4AAFC8F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B) Akarsu ve Gölleri</a:t>
            </a:r>
            <a:endParaRPr lang="tr-TR" altLang="tr-TR" sz="280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2800">
                <a:latin typeface="Comic Sans MS" panose="030F0702030302020204" pitchFamily="66" charset="0"/>
              </a:rPr>
              <a:t>	Kızılırmak, Yeşilırmak, Bartın ve Filyos çayı önemli akarsulardır Bartın çayı, akarsu taşımacılğı yapılan tek akarsuyumuzdur. Doğu  Karadeniz’de  kıyıya  paralel  uzanan  dağlardan  kaynaklanan,  kısa  boylu,  akış  hızı  fazla  olan  dereler  yer  almaktadır. </a:t>
            </a:r>
            <a:endParaRPr lang="tr-TR" altLang="tr-TR" sz="2800" b="1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Gölleri:</a:t>
            </a:r>
            <a:r>
              <a:rPr lang="tr-TR" altLang="tr-TR" sz="2800">
                <a:latin typeface="Comic Sans MS" panose="030F0702030302020204" pitchFamily="66" charset="0"/>
              </a:rPr>
              <a:t> Tortum,  Sera, Uzungöl,  Abant, Yedigöller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73-2">
            <a:extLst>
              <a:ext uri="{FF2B5EF4-FFF2-40B4-BE49-F238E27FC236}">
                <a16:creationId xmlns:a16="http://schemas.microsoft.com/office/drawing/2014/main" id="{254A1A1D-9A41-4CF2-BBD5-311D3B7A4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30000" contrast="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87375"/>
            <a:ext cx="82089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Group 3">
            <a:extLst>
              <a:ext uri="{FF2B5EF4-FFF2-40B4-BE49-F238E27FC236}">
                <a16:creationId xmlns:a16="http://schemas.microsoft.com/office/drawing/2014/main" id="{A6F66C41-AA16-4C85-80B9-3C981F69C772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1484313"/>
            <a:ext cx="1943100" cy="1584325"/>
            <a:chOff x="1338" y="935"/>
            <a:chExt cx="1224" cy="998"/>
          </a:xfrm>
        </p:grpSpPr>
        <p:sp>
          <p:nvSpPr>
            <p:cNvPr id="9220" name="Freeform 4">
              <a:extLst>
                <a:ext uri="{FF2B5EF4-FFF2-40B4-BE49-F238E27FC236}">
                  <a16:creationId xmlns:a16="http://schemas.microsoft.com/office/drawing/2014/main" id="{C5E6CF15-52E1-4655-8D25-50B2A173D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" y="935"/>
              <a:ext cx="952" cy="998"/>
            </a:xfrm>
            <a:custGeom>
              <a:avLst/>
              <a:gdLst>
                <a:gd name="T0" fmla="*/ 0 w 952"/>
                <a:gd name="T1" fmla="*/ 998 h 998"/>
                <a:gd name="T2" fmla="*/ 136 w 952"/>
                <a:gd name="T3" fmla="*/ 681 h 998"/>
                <a:gd name="T4" fmla="*/ 544 w 952"/>
                <a:gd name="T5" fmla="*/ 499 h 998"/>
                <a:gd name="T6" fmla="*/ 590 w 952"/>
                <a:gd name="T7" fmla="*/ 454 h 998"/>
                <a:gd name="T8" fmla="*/ 499 w 952"/>
                <a:gd name="T9" fmla="*/ 363 h 998"/>
                <a:gd name="T10" fmla="*/ 635 w 952"/>
                <a:gd name="T11" fmla="*/ 272 h 998"/>
                <a:gd name="T12" fmla="*/ 816 w 952"/>
                <a:gd name="T13" fmla="*/ 182 h 998"/>
                <a:gd name="T14" fmla="*/ 952 w 952"/>
                <a:gd name="T15" fmla="*/ 0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52" h="998">
                  <a:moveTo>
                    <a:pt x="0" y="998"/>
                  </a:moveTo>
                  <a:cubicBezTo>
                    <a:pt x="22" y="881"/>
                    <a:pt x="45" y="764"/>
                    <a:pt x="136" y="681"/>
                  </a:cubicBezTo>
                  <a:cubicBezTo>
                    <a:pt x="227" y="598"/>
                    <a:pt x="469" y="537"/>
                    <a:pt x="544" y="499"/>
                  </a:cubicBezTo>
                  <a:cubicBezTo>
                    <a:pt x="619" y="461"/>
                    <a:pt x="597" y="477"/>
                    <a:pt x="590" y="454"/>
                  </a:cubicBezTo>
                  <a:cubicBezTo>
                    <a:pt x="583" y="431"/>
                    <a:pt x="492" y="393"/>
                    <a:pt x="499" y="363"/>
                  </a:cubicBezTo>
                  <a:cubicBezTo>
                    <a:pt x="506" y="333"/>
                    <a:pt x="582" y="302"/>
                    <a:pt x="635" y="272"/>
                  </a:cubicBezTo>
                  <a:cubicBezTo>
                    <a:pt x="688" y="242"/>
                    <a:pt x="763" y="227"/>
                    <a:pt x="816" y="182"/>
                  </a:cubicBezTo>
                  <a:cubicBezTo>
                    <a:pt x="869" y="137"/>
                    <a:pt x="910" y="68"/>
                    <a:pt x="952" y="0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21" name="Freeform 5">
              <a:extLst>
                <a:ext uri="{FF2B5EF4-FFF2-40B4-BE49-F238E27FC236}">
                  <a16:creationId xmlns:a16="http://schemas.microsoft.com/office/drawing/2014/main" id="{529364DA-0B85-4528-9AC1-718178CED0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" y="1011"/>
              <a:ext cx="817" cy="151"/>
            </a:xfrm>
            <a:custGeom>
              <a:avLst/>
              <a:gdLst>
                <a:gd name="T0" fmla="*/ 0 w 817"/>
                <a:gd name="T1" fmla="*/ 60 h 151"/>
                <a:gd name="T2" fmla="*/ 408 w 817"/>
                <a:gd name="T3" fmla="*/ 15 h 151"/>
                <a:gd name="T4" fmla="*/ 817 w 817"/>
                <a:gd name="T5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7" h="151">
                  <a:moveTo>
                    <a:pt x="0" y="60"/>
                  </a:moveTo>
                  <a:cubicBezTo>
                    <a:pt x="136" y="30"/>
                    <a:pt x="272" y="0"/>
                    <a:pt x="408" y="15"/>
                  </a:cubicBezTo>
                  <a:cubicBezTo>
                    <a:pt x="544" y="30"/>
                    <a:pt x="680" y="90"/>
                    <a:pt x="817" y="151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22" name="Freeform 6">
              <a:extLst>
                <a:ext uri="{FF2B5EF4-FFF2-40B4-BE49-F238E27FC236}">
                  <a16:creationId xmlns:a16="http://schemas.microsoft.com/office/drawing/2014/main" id="{6FBF0ECF-B048-486A-80EE-FE0831C62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1298"/>
              <a:ext cx="771" cy="151"/>
            </a:xfrm>
            <a:custGeom>
              <a:avLst/>
              <a:gdLst>
                <a:gd name="T0" fmla="*/ 0 w 771"/>
                <a:gd name="T1" fmla="*/ 136 h 151"/>
                <a:gd name="T2" fmla="*/ 91 w 771"/>
                <a:gd name="T3" fmla="*/ 136 h 151"/>
                <a:gd name="T4" fmla="*/ 363 w 771"/>
                <a:gd name="T5" fmla="*/ 46 h 151"/>
                <a:gd name="T6" fmla="*/ 771 w 771"/>
                <a:gd name="T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1" h="151">
                  <a:moveTo>
                    <a:pt x="0" y="136"/>
                  </a:moveTo>
                  <a:cubicBezTo>
                    <a:pt x="15" y="143"/>
                    <a:pt x="31" y="151"/>
                    <a:pt x="91" y="136"/>
                  </a:cubicBezTo>
                  <a:cubicBezTo>
                    <a:pt x="151" y="121"/>
                    <a:pt x="250" y="69"/>
                    <a:pt x="363" y="46"/>
                  </a:cubicBezTo>
                  <a:cubicBezTo>
                    <a:pt x="476" y="23"/>
                    <a:pt x="623" y="11"/>
                    <a:pt x="771" y="0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9223" name="Group 7">
            <a:extLst>
              <a:ext uri="{FF2B5EF4-FFF2-40B4-BE49-F238E27FC236}">
                <a16:creationId xmlns:a16="http://schemas.microsoft.com/office/drawing/2014/main" id="{43C48860-5AE6-4491-A806-D8FC2F997895}"/>
              </a:ext>
            </a:extLst>
          </p:cNvPr>
          <p:cNvGrpSpPr>
            <a:grpSpLocks/>
          </p:cNvGrpSpPr>
          <p:nvPr/>
        </p:nvGrpSpPr>
        <p:grpSpPr bwMode="auto">
          <a:xfrm>
            <a:off x="3900488" y="1801813"/>
            <a:ext cx="2471737" cy="1343025"/>
            <a:chOff x="2457" y="1117"/>
            <a:chExt cx="1557" cy="846"/>
          </a:xfrm>
        </p:grpSpPr>
        <p:sp>
          <p:nvSpPr>
            <p:cNvPr id="9224" name="Freeform 8">
              <a:extLst>
                <a:ext uri="{FF2B5EF4-FFF2-40B4-BE49-F238E27FC236}">
                  <a16:creationId xmlns:a16="http://schemas.microsoft.com/office/drawing/2014/main" id="{A990820D-E926-4A1B-B61C-A6F8FBD72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117"/>
              <a:ext cx="1497" cy="552"/>
            </a:xfrm>
            <a:custGeom>
              <a:avLst/>
              <a:gdLst>
                <a:gd name="T0" fmla="*/ 1497 w 1497"/>
                <a:gd name="T1" fmla="*/ 499 h 552"/>
                <a:gd name="T2" fmla="*/ 1316 w 1497"/>
                <a:gd name="T3" fmla="*/ 499 h 552"/>
                <a:gd name="T4" fmla="*/ 544 w 1497"/>
                <a:gd name="T5" fmla="*/ 544 h 552"/>
                <a:gd name="T6" fmla="*/ 45 w 1497"/>
                <a:gd name="T7" fmla="*/ 499 h 552"/>
                <a:gd name="T8" fmla="*/ 272 w 1497"/>
                <a:gd name="T9" fmla="*/ 227 h 552"/>
                <a:gd name="T10" fmla="*/ 318 w 1497"/>
                <a:gd name="T11" fmla="*/ 0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7" h="552">
                  <a:moveTo>
                    <a:pt x="1497" y="499"/>
                  </a:moveTo>
                  <a:cubicBezTo>
                    <a:pt x="1486" y="495"/>
                    <a:pt x="1475" y="492"/>
                    <a:pt x="1316" y="499"/>
                  </a:cubicBezTo>
                  <a:cubicBezTo>
                    <a:pt x="1157" y="506"/>
                    <a:pt x="756" y="544"/>
                    <a:pt x="544" y="544"/>
                  </a:cubicBezTo>
                  <a:cubicBezTo>
                    <a:pt x="332" y="544"/>
                    <a:pt x="90" y="552"/>
                    <a:pt x="45" y="499"/>
                  </a:cubicBezTo>
                  <a:cubicBezTo>
                    <a:pt x="0" y="446"/>
                    <a:pt x="227" y="310"/>
                    <a:pt x="272" y="227"/>
                  </a:cubicBezTo>
                  <a:cubicBezTo>
                    <a:pt x="317" y="144"/>
                    <a:pt x="317" y="72"/>
                    <a:pt x="318" y="0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225" name="Freeform 9">
              <a:extLst>
                <a:ext uri="{FF2B5EF4-FFF2-40B4-BE49-F238E27FC236}">
                  <a16:creationId xmlns:a16="http://schemas.microsoft.com/office/drawing/2014/main" id="{37136C47-74E7-420E-98A2-172AC03FE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1570"/>
              <a:ext cx="786" cy="393"/>
            </a:xfrm>
            <a:custGeom>
              <a:avLst/>
              <a:gdLst>
                <a:gd name="T0" fmla="*/ 786 w 786"/>
                <a:gd name="T1" fmla="*/ 227 h 393"/>
                <a:gd name="T2" fmla="*/ 468 w 786"/>
                <a:gd name="T3" fmla="*/ 182 h 393"/>
                <a:gd name="T4" fmla="*/ 60 w 786"/>
                <a:gd name="T5" fmla="*/ 363 h 393"/>
                <a:gd name="T6" fmla="*/ 105 w 786"/>
                <a:gd name="T7" fmla="*/ 0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6" h="393">
                  <a:moveTo>
                    <a:pt x="786" y="227"/>
                  </a:moveTo>
                  <a:cubicBezTo>
                    <a:pt x="687" y="193"/>
                    <a:pt x="589" y="159"/>
                    <a:pt x="468" y="182"/>
                  </a:cubicBezTo>
                  <a:cubicBezTo>
                    <a:pt x="347" y="205"/>
                    <a:pt x="120" y="393"/>
                    <a:pt x="60" y="363"/>
                  </a:cubicBezTo>
                  <a:cubicBezTo>
                    <a:pt x="0" y="333"/>
                    <a:pt x="90" y="60"/>
                    <a:pt x="105" y="0"/>
                  </a:cubicBezTo>
                </a:path>
              </a:pathLst>
            </a:cu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226" name="Freeform 10">
            <a:extLst>
              <a:ext uri="{FF2B5EF4-FFF2-40B4-BE49-F238E27FC236}">
                <a16:creationId xmlns:a16="http://schemas.microsoft.com/office/drawing/2014/main" id="{87718E8B-DD37-409C-A209-DCD0D7442F4E}"/>
              </a:ext>
            </a:extLst>
          </p:cNvPr>
          <p:cNvSpPr>
            <a:spLocks/>
          </p:cNvSpPr>
          <p:nvPr/>
        </p:nvSpPr>
        <p:spPr bwMode="auto">
          <a:xfrm>
            <a:off x="6300788" y="1268413"/>
            <a:ext cx="1379537" cy="1584325"/>
          </a:xfrm>
          <a:custGeom>
            <a:avLst/>
            <a:gdLst>
              <a:gd name="T0" fmla="*/ 0 w 869"/>
              <a:gd name="T1" fmla="*/ 998 h 998"/>
              <a:gd name="T2" fmla="*/ 136 w 869"/>
              <a:gd name="T3" fmla="*/ 817 h 998"/>
              <a:gd name="T4" fmla="*/ 363 w 869"/>
              <a:gd name="T5" fmla="*/ 681 h 998"/>
              <a:gd name="T6" fmla="*/ 771 w 869"/>
              <a:gd name="T7" fmla="*/ 499 h 998"/>
              <a:gd name="T8" fmla="*/ 861 w 869"/>
              <a:gd name="T9" fmla="*/ 182 h 998"/>
              <a:gd name="T10" fmla="*/ 816 w 869"/>
              <a:gd name="T11" fmla="*/ 91 h 998"/>
              <a:gd name="T12" fmla="*/ 771 w 869"/>
              <a:gd name="T13" fmla="*/ 0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9" h="998">
                <a:moveTo>
                  <a:pt x="0" y="998"/>
                </a:moveTo>
                <a:cubicBezTo>
                  <a:pt x="37" y="934"/>
                  <a:pt x="75" y="870"/>
                  <a:pt x="136" y="817"/>
                </a:cubicBezTo>
                <a:cubicBezTo>
                  <a:pt x="197" y="764"/>
                  <a:pt x="257" y="734"/>
                  <a:pt x="363" y="681"/>
                </a:cubicBezTo>
                <a:cubicBezTo>
                  <a:pt x="469" y="628"/>
                  <a:pt x="688" y="582"/>
                  <a:pt x="771" y="499"/>
                </a:cubicBezTo>
                <a:cubicBezTo>
                  <a:pt x="854" y="416"/>
                  <a:pt x="853" y="250"/>
                  <a:pt x="861" y="182"/>
                </a:cubicBezTo>
                <a:cubicBezTo>
                  <a:pt x="869" y="114"/>
                  <a:pt x="831" y="121"/>
                  <a:pt x="816" y="91"/>
                </a:cubicBezTo>
                <a:cubicBezTo>
                  <a:pt x="801" y="61"/>
                  <a:pt x="786" y="30"/>
                  <a:pt x="771" y="0"/>
                </a:cubicBezTo>
              </a:path>
            </a:pathLst>
          </a:cu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7" name="Freeform 11">
            <a:extLst>
              <a:ext uri="{FF2B5EF4-FFF2-40B4-BE49-F238E27FC236}">
                <a16:creationId xmlns:a16="http://schemas.microsoft.com/office/drawing/2014/main" id="{F88E4E9F-2FFC-4CC4-99F0-9C072CD42ED2}"/>
              </a:ext>
            </a:extLst>
          </p:cNvPr>
          <p:cNvSpPr>
            <a:spLocks/>
          </p:cNvSpPr>
          <p:nvPr/>
        </p:nvSpPr>
        <p:spPr bwMode="auto">
          <a:xfrm>
            <a:off x="1692275" y="1671638"/>
            <a:ext cx="358775" cy="215900"/>
          </a:xfrm>
          <a:custGeom>
            <a:avLst/>
            <a:gdLst>
              <a:gd name="T0" fmla="*/ 226 w 226"/>
              <a:gd name="T1" fmla="*/ 136 h 136"/>
              <a:gd name="T2" fmla="*/ 45 w 226"/>
              <a:gd name="T3" fmla="*/ 91 h 136"/>
              <a:gd name="T4" fmla="*/ 0 w 226"/>
              <a:gd name="T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6" h="136">
                <a:moveTo>
                  <a:pt x="226" y="136"/>
                </a:moveTo>
                <a:cubicBezTo>
                  <a:pt x="154" y="125"/>
                  <a:pt x="82" y="114"/>
                  <a:pt x="45" y="91"/>
                </a:cubicBezTo>
                <a:cubicBezTo>
                  <a:pt x="8" y="68"/>
                  <a:pt x="4" y="34"/>
                  <a:pt x="0" y="0"/>
                </a:cubicBezTo>
              </a:path>
            </a:pathLst>
          </a:cu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8" name="Freeform 12">
            <a:extLst>
              <a:ext uri="{FF2B5EF4-FFF2-40B4-BE49-F238E27FC236}">
                <a16:creationId xmlns:a16="http://schemas.microsoft.com/office/drawing/2014/main" id="{31122C63-3C5E-4991-A32D-6303E76D37C5}"/>
              </a:ext>
            </a:extLst>
          </p:cNvPr>
          <p:cNvSpPr>
            <a:spLocks/>
          </p:cNvSpPr>
          <p:nvPr/>
        </p:nvSpPr>
        <p:spPr bwMode="auto">
          <a:xfrm>
            <a:off x="1331913" y="1844675"/>
            <a:ext cx="300037" cy="647700"/>
          </a:xfrm>
          <a:custGeom>
            <a:avLst/>
            <a:gdLst>
              <a:gd name="T0" fmla="*/ 45 w 189"/>
              <a:gd name="T1" fmla="*/ 408 h 408"/>
              <a:gd name="T2" fmla="*/ 181 w 189"/>
              <a:gd name="T3" fmla="*/ 272 h 408"/>
              <a:gd name="T4" fmla="*/ 91 w 189"/>
              <a:gd name="T5" fmla="*/ 91 h 408"/>
              <a:gd name="T6" fmla="*/ 0 w 189"/>
              <a:gd name="T7" fmla="*/ 0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" h="408">
                <a:moveTo>
                  <a:pt x="45" y="408"/>
                </a:moveTo>
                <a:cubicBezTo>
                  <a:pt x="109" y="366"/>
                  <a:pt x="173" y="325"/>
                  <a:pt x="181" y="272"/>
                </a:cubicBezTo>
                <a:cubicBezTo>
                  <a:pt x="189" y="219"/>
                  <a:pt x="121" y="136"/>
                  <a:pt x="91" y="91"/>
                </a:cubicBezTo>
                <a:cubicBezTo>
                  <a:pt x="61" y="46"/>
                  <a:pt x="30" y="23"/>
                  <a:pt x="0" y="0"/>
                </a:cubicBezTo>
              </a:path>
            </a:pathLst>
          </a:custGeom>
          <a:noFill/>
          <a:ln w="1905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291879CA-4BD2-49B2-91BE-0EBEA9CDF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28775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Filyos</a:t>
            </a:r>
          </a:p>
        </p:txBody>
      </p:sp>
      <p:sp>
        <p:nvSpPr>
          <p:cNvPr id="9230" name="Text Box 14">
            <a:extLst>
              <a:ext uri="{FF2B5EF4-FFF2-40B4-BE49-F238E27FC236}">
                <a16:creationId xmlns:a16="http://schemas.microsoft.com/office/drawing/2014/main" id="{91BAC6EC-FAB0-416A-9E3C-6D0A7564D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268413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Bartın</a:t>
            </a:r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882F1BB8-5810-47F8-B31C-14FC91C27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773238"/>
            <a:ext cx="120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Kızılırmak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6C25D8D3-9627-4DDA-892E-B22C73EB2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3637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Yeşilırmak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5583ECCF-1DD0-425A-A4C8-7BE98DE66872}"/>
              </a:ext>
            </a:extLst>
          </p:cNvPr>
          <p:cNvSpPr txBox="1">
            <a:spLocks noChangeArrowheads="1"/>
          </p:cNvSpPr>
          <p:nvPr/>
        </p:nvSpPr>
        <p:spPr bwMode="auto">
          <a:xfrm rot="-1236818">
            <a:off x="6877050" y="19161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Çoruh</a:t>
            </a:r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C344FDF3-17D0-4525-BAA1-927457F86968}"/>
              </a:ext>
            </a:extLst>
          </p:cNvPr>
          <p:cNvSpPr>
            <a:spLocks noChangeArrowheads="1"/>
          </p:cNvSpPr>
          <p:nvPr/>
        </p:nvSpPr>
        <p:spPr bwMode="auto">
          <a:xfrm rot="-2735439">
            <a:off x="7333456" y="2193132"/>
            <a:ext cx="358775" cy="144462"/>
          </a:xfrm>
          <a:prstGeom prst="ellips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0ED3AAE3-A70C-4FDF-BE28-6DD90A90E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276475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Tortum G. </a:t>
            </a:r>
          </a:p>
        </p:txBody>
      </p:sp>
      <p:sp>
        <p:nvSpPr>
          <p:cNvPr id="9236" name="Oval 20">
            <a:extLst>
              <a:ext uri="{FF2B5EF4-FFF2-40B4-BE49-F238E27FC236}">
                <a16:creationId xmlns:a16="http://schemas.microsoft.com/office/drawing/2014/main" id="{D51631EA-6C2B-4DB0-A193-1CC4EDEBDD97}"/>
              </a:ext>
            </a:extLst>
          </p:cNvPr>
          <p:cNvSpPr>
            <a:spLocks noChangeArrowheads="1"/>
          </p:cNvSpPr>
          <p:nvPr/>
        </p:nvSpPr>
        <p:spPr bwMode="auto">
          <a:xfrm rot="-2735439">
            <a:off x="6121401" y="2311400"/>
            <a:ext cx="285750" cy="73025"/>
          </a:xfrm>
          <a:prstGeom prst="ellips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7" name="Text Box 21">
            <a:extLst>
              <a:ext uri="{FF2B5EF4-FFF2-40B4-BE49-F238E27FC236}">
                <a16:creationId xmlns:a16="http://schemas.microsoft.com/office/drawing/2014/main" id="{F51D1B7F-3BB9-4818-86AC-F1BCB9AF1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349500"/>
            <a:ext cx="94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1600"/>
              <a:t>Sera G.</a:t>
            </a:r>
            <a:r>
              <a:rPr lang="tr-TR" altLang="tr-TR"/>
              <a:t> </a:t>
            </a:r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1B4F6817-9C51-402F-A1CD-F63252DBDFDF}"/>
              </a:ext>
            </a:extLst>
          </p:cNvPr>
          <p:cNvSpPr>
            <a:spLocks noChangeArrowheads="1"/>
          </p:cNvSpPr>
          <p:nvPr/>
        </p:nvSpPr>
        <p:spPr bwMode="auto">
          <a:xfrm rot="-2735439">
            <a:off x="1045369" y="2636044"/>
            <a:ext cx="214313" cy="73025"/>
          </a:xfrm>
          <a:prstGeom prst="ellipse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A693D71E-F4B3-47FF-9DEF-39710A9AC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636838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/>
              <a:t>Abant 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5BF068C8-4B36-4231-AFC2-B93F5AD96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4005263"/>
            <a:ext cx="441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latin typeface="Comic Sans MS" panose="030F0702030302020204" pitchFamily="66" charset="0"/>
              </a:rPr>
              <a:t>Karadeniz Bölgesi’nin Akarsu  ve Gölleri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/>
      <p:bldP spid="9230" grpId="0"/>
      <p:bldP spid="9231" grpId="0"/>
      <p:bldP spid="9232" grpId="0"/>
      <p:bldP spid="9233" grpId="0"/>
      <p:bldP spid="9235" grpId="0"/>
      <p:bldP spid="9237" grpId="0"/>
      <p:bldP spid="92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9E5F3432-3E62-4EDB-B37C-9E76BB33F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3024188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>
                <a:latin typeface="Comic Sans MS" panose="030F0702030302020204" pitchFamily="66" charset="0"/>
              </a:rPr>
              <a:t>	C) İklim ve Bitki  Örtüsü</a:t>
            </a:r>
            <a:endParaRPr lang="tr-TR" altLang="tr-TR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	Bölgenin kıyı şeridinde Karadeniz iklimi etkilidir. Her mevsim yağış almasından dolayı, bulutlu gün sayısı ile yıllık yağış miktarı fazladır.</a:t>
            </a:r>
          </a:p>
        </p:txBody>
      </p:sp>
      <p:pic>
        <p:nvPicPr>
          <p:cNvPr id="8196" name="Picture 4" descr="http://www.torpil.com/torpil/oss_oks_kpss_yds/oksDERSlik/cografya/turkiyeyersekiliklim/Turkiyenin_sekil03.gif">
            <a:extLst>
              <a:ext uri="{FF2B5EF4-FFF2-40B4-BE49-F238E27FC236}">
                <a16:creationId xmlns:a16="http://schemas.microsoft.com/office/drawing/2014/main" id="{D0431BD4-8088-48CE-8BD4-6B70E1AB8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84538"/>
            <a:ext cx="2405063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Turkiyenin_sekil02">
            <a:extLst>
              <a:ext uri="{FF2B5EF4-FFF2-40B4-BE49-F238E27FC236}">
                <a16:creationId xmlns:a16="http://schemas.microsoft.com/office/drawing/2014/main" id="{B8C66366-5BD0-4DB7-90D2-0FE4E8FD4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284538"/>
            <a:ext cx="21574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72CF2037-CADB-47AA-94FA-1574880F5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b="1">
                <a:latin typeface="Comic Sans MS" panose="030F0702030302020204" pitchFamily="66" charset="0"/>
              </a:rPr>
              <a:t>	D) Nüfus ve Yerleşme</a:t>
            </a:r>
            <a:endParaRPr lang="tr-TR" altLang="tr-TR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latin typeface="Comic Sans MS" panose="030F0702030302020204" pitchFamily="66" charset="0"/>
              </a:rPr>
              <a:t>	Ortalama  nüfus  yoğunluğu  km²’ye  73  kişidir. Bölgenin  nüfus  yoğunluğu  Türkiye  ortalamasının (88 kişi/km²)  altındadır. Verdiği yoğun göç nedeniyle  bölgede  nüfus  yoğunluğu  giderek  azalmaktadır. Özellikle  Doğu Karadeniz Bölümü’nden  yoğun  bir  göç  yaşanmaktadır.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E1DD12C3-B238-475F-A6EC-63BF9BE48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29600" cy="5113338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E) TARIM</a:t>
            </a:r>
          </a:p>
          <a:p>
            <a:pPr>
              <a:buFontTx/>
              <a:buNone/>
            </a:pPr>
            <a:r>
              <a:rPr lang="tr-TR" altLang="tr-TR" sz="2800" b="1">
                <a:latin typeface="Comic Sans MS" panose="030F0702030302020204" pitchFamily="66" charset="0"/>
              </a:rPr>
              <a:t>	Yetiştirilen  ürünler: </a:t>
            </a:r>
            <a:r>
              <a:rPr lang="tr-TR" altLang="tr-TR" sz="2800">
                <a:latin typeface="Comic Sans MS" panose="030F0702030302020204" pitchFamily="66" charset="0"/>
              </a:rPr>
              <a:t>Bölgenin kıyı şeridinde çay, fındık, sebze, meyve(kivi, elma) ve mısır tarımı yapılırken, iç kesimlerde şekerpancarı, tütün ve tahıl tarımı yaygındır. Akarsu boylarının bazı kesimlerinde ise çeltik tarımı yapılır.</a:t>
            </a:r>
          </a:p>
          <a:p>
            <a:pPr>
              <a:buFontTx/>
              <a:buNone/>
            </a:pPr>
            <a:r>
              <a:rPr lang="tr-TR" altLang="tr-TR" sz="2800"/>
              <a:t>	</a:t>
            </a:r>
            <a:r>
              <a:rPr lang="tr-TR" altLang="tr-TR" sz="2800">
                <a:latin typeface="Comic Sans MS" panose="030F0702030302020204" pitchFamily="66" charset="0"/>
              </a:rPr>
              <a:t>Türkiye çay üretiminin tamamı, fındık üretiminin de % 80'den fazlası Karadeniz Bölgesi’ne aittir. Karadeniz Bölgesi, nadasa ayrılan toprak oranının en az olduğu bölgedir</a:t>
            </a:r>
            <a:r>
              <a:rPr lang="tr-TR" altLang="tr-TR" sz="2400">
                <a:latin typeface="Comic Sans MS" panose="030F0702030302020204" pitchFamily="66" charset="0"/>
              </a:rPr>
              <a:t>. </a:t>
            </a:r>
          </a:p>
          <a:p>
            <a:pPr>
              <a:buFontTx/>
              <a:buNone/>
            </a:pPr>
            <a:endParaRPr lang="tr-TR" altLang="tr-TR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412</Words>
  <Application>Microsoft Office PowerPoint</Application>
  <PresentationFormat>Ekran Gösterisi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1" baseType="lpstr">
      <vt:lpstr>Arial</vt:lpstr>
      <vt:lpstr>Comic Sans MS</vt:lpstr>
      <vt:lpstr>Default Design</vt:lpstr>
      <vt:lpstr>KARADENİZ BÖLGESİ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BÖLÜMLERİ  DOĞU KARADENİZ BÖLÜMÜ </vt:lpstr>
      <vt:lpstr>ORTA KARADENİZ BÖLÜMÜ </vt:lpstr>
      <vt:lpstr>BATI KARADENİZ BÖLÜMÜ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KARADENİZ BÖLGESİ</dc:title>
  <dc:creator>FBABALOGLU</dc:creator>
  <cp:keywords>konum;karadeniz</cp:keywords>
  <cp:lastModifiedBy>mehmet genç</cp:lastModifiedBy>
  <cp:revision>4</cp:revision>
  <dcterms:created xsi:type="dcterms:W3CDTF">2009-12-11T07:05:33Z</dcterms:created>
  <dcterms:modified xsi:type="dcterms:W3CDTF">2018-05-17T12:40:37Z</dcterms:modified>
</cp:coreProperties>
</file>